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Lst>
  <p:sldSz cx="9144000" cy="6858000" type="screen4x3"/>
  <p:notesSz cx="6858000" cy="9144000"/>
  <p:embeddedFontLst>
    <p:embeddedFont>
      <p:font typeface="Calibri" panose="020F0502020204030204" pitchFamily="34" charset="0"/>
      <p:regular r:id="rId162"/>
      <p:bold r:id="rId163"/>
      <p:italic r:id="rId164"/>
      <p:boldItalic r:id="rId165"/>
    </p:embeddedFont>
    <p:embeddedFont>
      <p:font typeface="Libre Franklin" pitchFamily="2" charset="0"/>
      <p:regular r:id="rId166"/>
      <p:bold r:id="rId167"/>
      <p:italic r:id="rId168"/>
      <p:boldItalic r:id="rId169"/>
    </p:embeddedFont>
    <p:embeddedFont>
      <p:font typeface="Roboto" panose="02000000000000000000" pitchFamily="2" charset="0"/>
      <p:regular r:id="rId170"/>
      <p:bold r:id="rId171"/>
      <p:italic r:id="rId172"/>
      <p:boldItalic r:id="rId1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4" roundtripDataSignature="AMtx7mivkOgRxsc3giUDQsYp+pLhnMIO5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24CB7C-D9E1-4CCD-8CBD-45F92F8DB238}">
  <a:tblStyle styleId="{E524CB7C-D9E1-4CCD-8CBD-45F92F8DB23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1CE78ACE-D233-45A5-B566-24910BE662F0}"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A407B468-5FC2-48C8-82A1-43775C5F5114}"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6"/>
          </a:solidFill>
        </a:fill>
      </a:tcStyle>
    </a:wholeTbl>
    <a:band1H>
      <a:tcTxStyle/>
      <a:tcStyle>
        <a:tcBdr/>
        <a:fill>
          <a:solidFill>
            <a:srgbClr val="FFE8CA"/>
          </a:solidFill>
        </a:fill>
      </a:tcStyle>
    </a:band1H>
    <a:band2H>
      <a:tcTxStyle/>
      <a:tcStyle>
        <a:tcBdr/>
      </a:tcStyle>
    </a:band2H>
    <a:band1V>
      <a:tcTxStyle/>
      <a:tcStyle>
        <a:tcBdr/>
        <a:fill>
          <a:solidFill>
            <a:srgbClr val="FFE8CA"/>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 styleId="{0867609F-77C3-4C5C-95EA-69D9C175DF44}"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font" Target="fonts/font9.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font" Target="fonts/font10.fntdata"/><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notesMaster" Target="notesMasters/notes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heme" Target="theme/theme1.xml"/><Relationship Id="rId172" Type="http://schemas.openxmlformats.org/officeDocument/2006/relationships/font" Target="fonts/font11.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font" Target="fonts/font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customschemas.google.com/relationships/presentationmetadata" Target="meta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font" Target="fonts/font3.fntdata"/><Relationship Id="rId16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font" Target="fonts/font4.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font" Target="fonts/font5.fntdata"/><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3" Type="http://schemas.openxmlformats.org/officeDocument/2006/relationships/hyperlink" Target="https://vimeo.com/92366677" TargetMode="External"/><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pbismissouri.org/tier-1-workbook-resource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youtu.be/ZI0ae4MHutE?t=4"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b="1"/>
          </a:p>
          <a:p>
            <a:pPr marL="0" lvl="0" indent="0" algn="l" rtl="0">
              <a:spcBef>
                <a:spcPts val="0"/>
              </a:spcBef>
              <a:spcAft>
                <a:spcPts val="0"/>
              </a:spcAft>
              <a:buNone/>
            </a:pPr>
            <a:endParaRPr/>
          </a:p>
        </p:txBody>
      </p:sp>
      <p:sp>
        <p:nvSpPr>
          <p:cNvPr id="64" name="Google Shape;6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125" name="Google Shape;12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10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Chart with possible answers to prompts below is on the next slide. </a:t>
            </a:r>
            <a:endParaRPr/>
          </a:p>
          <a:p>
            <a:pPr marL="0" lvl="0" indent="0" algn="l" rtl="0">
              <a:spcBef>
                <a:spcPts val="0"/>
              </a:spcBef>
              <a:spcAft>
                <a:spcPts val="0"/>
              </a:spcAft>
              <a:buClr>
                <a:schemeClr val="dk1"/>
              </a:buClr>
              <a:buSzPts val="1200"/>
              <a:buFont typeface="Calibri"/>
              <a:buNone/>
            </a:pPr>
            <a:r>
              <a:rPr lang="en-US" b="1"/>
              <a:t>To Know/To Say:</a:t>
            </a:r>
            <a:endParaRPr/>
          </a:p>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Once a replacement behavior has been identified, we will want to re-examine the antecedents and consequences to determine what changes would be required in order to increase the likelihood of the replacement behavior being demonstrated and decrease the likelihood of the unexpected behavior being demonstrated. </a:t>
            </a:r>
            <a:endParaRPr b="0"/>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Read the following scenario. Then answer the following prompts:</a:t>
            </a:r>
            <a:endParaRPr/>
          </a:p>
          <a:p>
            <a:pPr marL="0" lvl="0" indent="0" algn="l" rtl="0">
              <a:spcBef>
                <a:spcPts val="0"/>
              </a:spcBef>
              <a:spcAft>
                <a:spcPts val="0"/>
              </a:spcAft>
              <a:buClr>
                <a:schemeClr val="dk1"/>
              </a:buClr>
              <a:buSzPts val="1200"/>
              <a:buFont typeface="Calibri"/>
              <a:buNone/>
            </a:pPr>
            <a:r>
              <a:rPr lang="en-US"/>
              <a:t>- What would the replacement behavior be for Brian?  (How to take turns in conversation, voice level, other cooperative group expectations)</a:t>
            </a:r>
            <a:endParaRPr/>
          </a:p>
          <a:p>
            <a:pPr marL="0" lvl="0" indent="0" algn="l" rtl="0">
              <a:spcBef>
                <a:spcPts val="0"/>
              </a:spcBef>
              <a:spcAft>
                <a:spcPts val="0"/>
              </a:spcAft>
              <a:buClr>
                <a:schemeClr val="dk1"/>
              </a:buClr>
              <a:buSzPts val="1200"/>
              <a:buFont typeface="Calibri"/>
              <a:buNone/>
            </a:pPr>
            <a:r>
              <a:rPr lang="en-US"/>
              <a:t>- What could possible antecedents be that would support Brian demonstrating those replacement behaviors? (work in a smaller group or with just a partner, reminder or pre-correct of expected behaviors)</a:t>
            </a:r>
            <a:endParaRPr/>
          </a:p>
          <a:p>
            <a:pPr marL="0" lvl="0" indent="0" algn="l" rtl="0">
              <a:spcBef>
                <a:spcPts val="0"/>
              </a:spcBef>
              <a:spcAft>
                <a:spcPts val="0"/>
              </a:spcAft>
              <a:buClr>
                <a:schemeClr val="dk1"/>
              </a:buClr>
              <a:buSzPts val="1200"/>
              <a:buFont typeface="Calibri"/>
              <a:buNone/>
            </a:pPr>
            <a:r>
              <a:rPr lang="en-US"/>
              <a:t>- What consequences would support the replacement behavior?  (feedback for use of expectations, being allowed to work alone if appropriately requested)</a:t>
            </a:r>
            <a:endParaRPr/>
          </a:p>
        </p:txBody>
      </p:sp>
      <p:sp>
        <p:nvSpPr>
          <p:cNvPr id="780" name="Google Shape;780;p1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1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7" name="Google Shape;787;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endParaRPr/>
          </a:p>
          <a:p>
            <a:pPr marL="0" lvl="0" indent="0" algn="l" rtl="0">
              <a:spcBef>
                <a:spcPts val="0"/>
              </a:spcBef>
              <a:spcAft>
                <a:spcPts val="0"/>
              </a:spcAft>
              <a:buClr>
                <a:schemeClr val="dk1"/>
              </a:buClr>
              <a:buSzPts val="1200"/>
              <a:buFont typeface="Calibri"/>
              <a:buNone/>
            </a:pPr>
            <a:r>
              <a:rPr lang="en-US"/>
              <a:t>Strategies to promote Brian’s replacement behaviors might be structured in chart form</a:t>
            </a:r>
            <a:endParaRPr/>
          </a:p>
        </p:txBody>
      </p:sp>
      <p:sp>
        <p:nvSpPr>
          <p:cNvPr id="788" name="Google Shape;788;p10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101</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10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Google Shape;795;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Read the script below and then watch the video, advancing to 7:10 to 9:08 </a:t>
            </a:r>
            <a:r>
              <a:rPr lang="en-US" sz="1800" u="sng">
                <a:solidFill>
                  <a:schemeClr val="hlink"/>
                </a:solidFill>
                <a:hlinkClick r:id="rId3"/>
              </a:rPr>
              <a:t>https://vimeo.com/92366677</a:t>
            </a:r>
            <a:endParaRPr/>
          </a:p>
          <a:p>
            <a:pPr marL="0" lvl="0" indent="0" algn="l" rtl="0">
              <a:spcBef>
                <a:spcPts val="0"/>
              </a:spcBef>
              <a:spcAft>
                <a:spcPts val="0"/>
              </a:spcAft>
              <a:buClr>
                <a:schemeClr val="dk1"/>
              </a:buClr>
              <a:buSzPts val="1200"/>
              <a:buFont typeface="Calibri"/>
              <a:buNone/>
            </a:pPr>
            <a:r>
              <a:rPr lang="en-US" b="1"/>
              <a:t>To Know/To Say:</a:t>
            </a:r>
            <a:endParaRPr/>
          </a:p>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In traditional reactive or punitive approaches to discipline, the emphasis is on consequences, or what is done following the unexpected behavior to punish or decrease the likelihood of the behavior being demonstrated again. In many instances, adults use strategies they presume will decrease the unexpected behavior. This punishment may actually inadvertently reinforce or increase the unexpected behavior because it allows the student to escape the task, activity, or interactions that they wish to avoid.  Example: If a student is sent to the office for problem behavior in a specific class, the punishment of sending to the office may reinforce the problem behavior if the student is successfully getting out of the task.  </a:t>
            </a:r>
            <a:br>
              <a:rPr lang="en-US" b="0"/>
            </a:br>
            <a:endParaRPr/>
          </a:p>
        </p:txBody>
      </p:sp>
      <p:sp>
        <p:nvSpPr>
          <p:cNvPr id="796" name="Google Shape;796;p10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102</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10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Google Shape;803;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a:t>
            </a:r>
            <a:r>
              <a:rPr lang="en-US" b="0"/>
              <a:t>  Participants will need access to the “HO6 ABC Strategies” handout. Answers are provided in the “HO7 ABC Strategies – Answer Key” handout. </a:t>
            </a:r>
            <a:r>
              <a:rPr lang="en-US"/>
              <a:t>Allow time for participants to complete, then discuss the answers</a:t>
            </a:r>
            <a:endParaRPr/>
          </a:p>
          <a:p>
            <a:pPr marL="0" lvl="0" indent="0" algn="l" rtl="0">
              <a:spcBef>
                <a:spcPts val="0"/>
              </a:spcBef>
              <a:spcAft>
                <a:spcPts val="0"/>
              </a:spcAft>
              <a:buClr>
                <a:schemeClr val="dk1"/>
              </a:buClr>
              <a:buSzPts val="1200"/>
              <a:buFont typeface="Calibri"/>
              <a:buNone/>
            </a:pPr>
            <a:r>
              <a:rPr lang="en-US" b="1"/>
              <a:t>To Know/To Say:</a:t>
            </a:r>
            <a:endParaRPr/>
          </a:p>
        </p:txBody>
      </p:sp>
      <p:sp>
        <p:nvSpPr>
          <p:cNvPr id="804" name="Google Shape;804;p10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103</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1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0" name="Google Shape;810;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endParaRPr/>
          </a:p>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As demonstrated, teachers may need to make slight environmental adjustments to meet the needs of individual students. This logic can also be applied to larger populations of students (e.g., entire class, schoolwide). This may mean clarifying antecedents such as teaching a new routine to promote the behavior. Teachers may use classroom minor behavior data to focus on behaviors that are collectively problematic so additional instruction, practice, feedback, and rewards are given to support students’ use of the identified replacement behaviors.  Class rewards should include items which are motivating to students who are attempting to escape tasks (e.g. homework pass, preferred activities, reduction of items to complete) as well as those seeking attention (games, opportunities to interact with others). </a:t>
            </a:r>
            <a:endParaRPr/>
          </a:p>
        </p:txBody>
      </p:sp>
      <p:sp>
        <p:nvSpPr>
          <p:cNvPr id="811" name="Google Shape;811;p10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104</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10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7" name="Google Shape;817;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818" name="Google Shape;818;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105</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10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4" name="Google Shape;824;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a:t>
            </a:r>
            <a:r>
              <a:rPr lang="en-US" b="0"/>
              <a:t>  </a:t>
            </a:r>
            <a:r>
              <a:rPr lang="en-US"/>
              <a:t>Allow time for participants to work through the questions.  They may also apply these questions to an individual student.  Allow time for participants to share with each other.</a:t>
            </a:r>
            <a:endParaRPr/>
          </a:p>
          <a:p>
            <a:pPr marL="0" lvl="0" indent="0" algn="l" rtl="0">
              <a:spcBef>
                <a:spcPts val="0"/>
              </a:spcBef>
              <a:spcAft>
                <a:spcPts val="0"/>
              </a:spcAft>
              <a:buNone/>
            </a:pPr>
            <a:endParaRPr b="0"/>
          </a:p>
          <a:p>
            <a:pPr marL="0" lvl="0" indent="0" algn="l" rtl="0">
              <a:spcBef>
                <a:spcPts val="0"/>
              </a:spcBef>
              <a:spcAft>
                <a:spcPts val="0"/>
              </a:spcAft>
              <a:buNone/>
            </a:pPr>
            <a:r>
              <a:rPr lang="en-US" b="1"/>
              <a:t>To Know/To Say:</a:t>
            </a:r>
            <a:r>
              <a:rPr lang="en-US" b="0"/>
              <a:t> </a:t>
            </a:r>
            <a:endParaRPr/>
          </a:p>
        </p:txBody>
      </p:sp>
      <p:sp>
        <p:nvSpPr>
          <p:cNvPr id="825" name="Google Shape;825;p10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106</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10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1" name="Google Shape;831;p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So, let’s take a moment to briefly review where we’ve been, and where to next.</a:t>
            </a:r>
            <a:endParaRPr/>
          </a:p>
        </p:txBody>
      </p:sp>
      <p:sp>
        <p:nvSpPr>
          <p:cNvPr id="832" name="Google Shape;832;p1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107</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10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8" name="Google Shape;838;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To Know/To Say:</a:t>
            </a:r>
            <a:endParaRPr/>
          </a:p>
        </p:txBody>
      </p:sp>
      <p:sp>
        <p:nvSpPr>
          <p:cNvPr id="839" name="Google Shape;839;p10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108</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1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p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During this lesson, you learned how to apply function based thinking to individuals or groups of students. By examining patterns of behavior through the ABC model, you were able to determine the ‘why’ of the behavior. Using this information, you were able to identify how to change behavior(s) by teaching a replacement behavior and then manipulating the antecedents and consequences. Additional information can be found in the MO SW-PBS Handbook. </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Combining the ABC model and determining function is critical to changing student behavior. In the next lesson, we are going to examine the predictable pattern of behavior, called the Acting-Out Cycle, and identify different strategies we can utilize, based upon function, to interrupt behavioral pattern(s).</a:t>
            </a:r>
            <a:endParaRPr b="0"/>
          </a:p>
          <a:p>
            <a:pPr marL="0" lvl="0" indent="0" algn="l" rtl="0">
              <a:spcBef>
                <a:spcPts val="0"/>
              </a:spcBef>
              <a:spcAft>
                <a:spcPts val="0"/>
              </a:spcAft>
              <a:buNone/>
            </a:pPr>
            <a:br>
              <a:rPr lang="en-US"/>
            </a:br>
            <a:br>
              <a:rPr lang="en-US"/>
            </a:br>
            <a:endParaRPr/>
          </a:p>
          <a:p>
            <a:pPr marL="0" lvl="0" indent="0" algn="l" rtl="0">
              <a:spcBef>
                <a:spcPts val="0"/>
              </a:spcBef>
              <a:spcAft>
                <a:spcPts val="0"/>
              </a:spcAft>
              <a:buClr>
                <a:schemeClr val="dk1"/>
              </a:buClr>
              <a:buSzPts val="1200"/>
              <a:buFont typeface="Calibri"/>
              <a:buNone/>
            </a:pPr>
            <a:endParaRPr/>
          </a:p>
        </p:txBody>
      </p:sp>
      <p:sp>
        <p:nvSpPr>
          <p:cNvPr id="846" name="Google Shape;846;p1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109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b="1"/>
          </a:p>
        </p:txBody>
      </p:sp>
      <p:sp>
        <p:nvSpPr>
          <p:cNvPr id="132" name="Google Shape;13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2" name="Google Shape;852;p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a:t>
            </a:r>
            <a:endParaRPr/>
          </a:p>
        </p:txBody>
      </p:sp>
      <p:sp>
        <p:nvSpPr>
          <p:cNvPr id="853" name="Google Shape;853;p1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110</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1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1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a:t>
            </a:r>
            <a:endParaRPr b="1"/>
          </a:p>
        </p:txBody>
      </p:sp>
      <p:sp>
        <p:nvSpPr>
          <p:cNvPr id="860" name="Google Shape;860;p1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111</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1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1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a:t>
            </a:r>
            <a:r>
              <a:rPr lang="en-US" sz="1200" b="0" i="0" u="none" strike="noStrike">
                <a:solidFill>
                  <a:schemeClr val="dk1"/>
                </a:solidFill>
                <a:latin typeface="Calibri"/>
                <a:ea typeface="Calibri"/>
                <a:cs typeface="Calibri"/>
                <a:sym typeface="Calibri"/>
              </a:rPr>
              <a:t>This lesson will build understanding around the Acting-Out Cycle, specifically focusing on strategies to interrupt escalating behaviors. Participants will learn how behavior follows a predictable pattern of escalation, become more familiar with each escalation phase in order to be able to respond more appropriately by selecting strategies to prevent further escalation, and apply knowledge of function based thinking to strategies selection to increase effectiveness. </a:t>
            </a:r>
            <a:endParaRPr/>
          </a:p>
        </p:txBody>
      </p:sp>
      <p:sp>
        <p:nvSpPr>
          <p:cNvPr id="867" name="Google Shape;867;p1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112</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1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3" name="Google Shape;873;p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t>These will be the Working Agreements we will honor during all our training sessions this year.”</a:t>
            </a:r>
            <a:endParaRPr/>
          </a:p>
          <a:p>
            <a:pPr marL="0" lvl="0" indent="0" algn="l" rtl="0">
              <a:spcBef>
                <a:spcPts val="0"/>
              </a:spcBef>
              <a:spcAft>
                <a:spcPts val="0"/>
              </a:spcAft>
              <a:buClr>
                <a:schemeClr val="dk1"/>
              </a:buClr>
              <a:buSzPts val="1200"/>
              <a:buFont typeface="Calibri"/>
              <a:buNone/>
            </a:pPr>
            <a:endParaRPr/>
          </a:p>
        </p:txBody>
      </p:sp>
      <p:sp>
        <p:nvSpPr>
          <p:cNvPr id="874" name="Google Shape;874;p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113</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1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0" name="Google Shape;880;p1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latin typeface="Arial"/>
                <a:ea typeface="Arial"/>
                <a:cs typeface="Arial"/>
                <a:sym typeface="Arial"/>
              </a:rPr>
              <a:t>Facilitator: Select an attention signal. </a:t>
            </a:r>
            <a:endParaRPr/>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“One of our agreements is to follow the attention signal.”   </a:t>
            </a:r>
            <a:endParaRPr/>
          </a:p>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“Your team will work with your school to develop an attention signal you will use in every setting.”</a:t>
            </a:r>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“In order to get all of you focused after discussions, activities or breaks, </a:t>
            </a:r>
            <a:endParaRPr/>
          </a:p>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spcBef>
                <a:spcPts val="0"/>
              </a:spcBef>
              <a:spcAft>
                <a:spcPts val="0"/>
              </a:spcAft>
              <a:buClr>
                <a:srgbClr val="FF0000"/>
              </a:buClr>
              <a:buSzPts val="1200"/>
              <a:buFont typeface="Arial"/>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spcBef>
                <a:spcPts val="0"/>
              </a:spcBef>
              <a:spcAft>
                <a:spcPts val="0"/>
              </a:spcAft>
              <a:buClr>
                <a:schemeClr val="dk1"/>
              </a:buClr>
              <a:buSzPts val="1200"/>
              <a:buFont typeface="Calibri"/>
              <a:buNone/>
            </a:pPr>
            <a:endParaRPr u="none">
              <a:solidFill>
                <a:srgbClr val="FF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“Your task will be to finish your sentence, quiet your voice and ____________________________.”</a:t>
            </a:r>
            <a:endParaRPr/>
          </a:p>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a:p>
        </p:txBody>
      </p:sp>
      <p:sp>
        <p:nvSpPr>
          <p:cNvPr id="881" name="Google Shape;881;p1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114</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1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7" name="Google Shape;887;p1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t>Select an introductions activity. </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p>
        </p:txBody>
      </p:sp>
      <p:sp>
        <p:nvSpPr>
          <p:cNvPr id="888" name="Google Shape;888;p1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115</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1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4" name="Google Shape;894;p1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a:t>
            </a:r>
            <a:endParaRPr/>
          </a:p>
        </p:txBody>
      </p:sp>
      <p:sp>
        <p:nvSpPr>
          <p:cNvPr id="895" name="Google Shape;895;p1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116</a:t>
            </a:fld>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1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1" name="Google Shape;901;p1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a:t>
            </a:r>
            <a:endParaRPr/>
          </a:p>
        </p:txBody>
      </p:sp>
      <p:sp>
        <p:nvSpPr>
          <p:cNvPr id="902" name="Google Shape;902;p1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117</a:t>
            </a:fld>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1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8" name="Google Shape;908;p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a:t>
            </a:r>
            <a:endParaRPr/>
          </a:p>
        </p:txBody>
      </p:sp>
      <p:sp>
        <p:nvSpPr>
          <p:cNvPr id="909" name="Google Shape;909;p1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118</a:t>
            </a:fld>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1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p1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Delete or hide this slide if presenting from the beginning of the module</a:t>
            </a:r>
            <a:endParaRPr/>
          </a:p>
          <a:p>
            <a:pPr marL="0" lvl="0" indent="0" algn="l" rtl="0">
              <a:spcBef>
                <a:spcPts val="0"/>
              </a:spcBef>
              <a:spcAft>
                <a:spcPts val="0"/>
              </a:spcAft>
              <a:buClr>
                <a:schemeClr val="dk1"/>
              </a:buClr>
              <a:buSzPts val="1200"/>
              <a:buFont typeface="Calibri"/>
              <a:buNone/>
            </a:pPr>
            <a:r>
              <a:rPr lang="en-US" b="1"/>
              <a:t>To Know/To Say:</a:t>
            </a:r>
            <a:r>
              <a:rPr lang="en-US" b="0"/>
              <a:t> These are the Missouri teacher leader standards that are addressed during this lesson.</a:t>
            </a:r>
            <a:endParaRPr b="1"/>
          </a:p>
        </p:txBody>
      </p:sp>
      <p:sp>
        <p:nvSpPr>
          <p:cNvPr id="916" name="Google Shape;916;p1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119</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b="0"/>
              <a:t>In this session, we will focus on developing an understanding of the </a:t>
            </a:r>
            <a:r>
              <a:rPr lang="en-US"/>
              <a:t>principles of the </a:t>
            </a:r>
            <a:r>
              <a:rPr lang="en-US" b="0"/>
              <a:t>Science of Behavior. Included in this training are examples for applying the Science of Behavior principles in professional practice. </a:t>
            </a:r>
            <a:endParaRPr/>
          </a:p>
        </p:txBody>
      </p:sp>
      <p:sp>
        <p:nvSpPr>
          <p:cNvPr id="139" name="Google Shape;13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1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2" name="Google Shape;922;p1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a:t>
            </a:r>
            <a:endParaRPr/>
          </a:p>
          <a:p>
            <a:pPr marL="0" lvl="0" indent="0" algn="l" rtl="0">
              <a:spcBef>
                <a:spcPts val="0"/>
              </a:spcBef>
              <a:spcAft>
                <a:spcPts val="0"/>
              </a:spcAft>
              <a:buClr>
                <a:schemeClr val="dk1"/>
              </a:buClr>
              <a:buSzPts val="1200"/>
              <a:buFont typeface="Calibri"/>
              <a:buNone/>
            </a:pPr>
            <a:r>
              <a:rPr lang="en-US" b="0"/>
              <a:t> </a:t>
            </a:r>
            <a:endParaRPr b="1"/>
          </a:p>
        </p:txBody>
      </p:sp>
      <p:sp>
        <p:nvSpPr>
          <p:cNvPr id="923" name="Google Shape;923;p1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120</a:t>
            </a:fld>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1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9" name="Google Shape;929;p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a:t>
            </a:r>
            <a:endParaRPr/>
          </a:p>
          <a:p>
            <a:pPr marL="0" marR="0" lvl="0" indent="0" algn="l" rtl="0">
              <a:lnSpc>
                <a:spcPct val="100000"/>
              </a:lnSpc>
              <a:spcBef>
                <a:spcPts val="0"/>
              </a:spcBef>
              <a:spcAft>
                <a:spcPts val="0"/>
              </a:spcAft>
              <a:buClr>
                <a:schemeClr val="dk1"/>
              </a:buClr>
              <a:buSzPts val="1200"/>
              <a:buFont typeface="Calibri"/>
              <a:buNone/>
            </a:pPr>
            <a:r>
              <a:rPr lang="en-US" sz="1200"/>
              <a:t>When student behavior escalates, it does so in a predictable manner. Understanding the phases allows adults to plan for prevention of behavior escalation as well as plan for efficient and effective response systems. </a:t>
            </a:r>
            <a:endParaRPr/>
          </a:p>
          <a:p>
            <a:pPr marL="0" lvl="0" indent="0" algn="l" rtl="0">
              <a:spcBef>
                <a:spcPts val="0"/>
              </a:spcBef>
              <a:spcAft>
                <a:spcPts val="0"/>
              </a:spcAft>
              <a:buClr>
                <a:schemeClr val="dk1"/>
              </a:buClr>
              <a:buSzPts val="1200"/>
              <a:buFont typeface="Calibri"/>
              <a:buNone/>
            </a:pPr>
            <a:endParaRPr/>
          </a:p>
        </p:txBody>
      </p:sp>
      <p:sp>
        <p:nvSpPr>
          <p:cNvPr id="930" name="Google Shape;930;p1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121</a:t>
            </a:fld>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1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6" name="Google Shape;936;p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a:t>
            </a:r>
            <a:endParaRPr/>
          </a:p>
          <a:p>
            <a:pPr marL="0" lvl="0" indent="0" algn="l" rtl="0">
              <a:spcBef>
                <a:spcPts val="0"/>
              </a:spcBef>
              <a:spcAft>
                <a:spcPts val="0"/>
              </a:spcAft>
              <a:buClr>
                <a:schemeClr val="dk1"/>
              </a:buClr>
              <a:buSzPts val="1200"/>
              <a:buFont typeface="Calibri"/>
              <a:buNone/>
            </a:pPr>
            <a:r>
              <a:rPr lang="en-US" b="0"/>
              <a:t>These key terms are associated with phases of the Acting-Out Cycle. The definitions provided describe the student during that phase. </a:t>
            </a:r>
            <a:endParaRPr/>
          </a:p>
        </p:txBody>
      </p:sp>
      <p:sp>
        <p:nvSpPr>
          <p:cNvPr id="937" name="Google Shape;937;p1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122</a:t>
            </a:fld>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1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3" name="Google Shape;943;p1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Have participants keep this situation in mind and reflect at each of the phases of the Acting Out cycle, applying their knew knowledge of the phases to their specific situation. An activity toward the end of this lesson will have them revisit this situation as a summary and reflection to professional practice. </a:t>
            </a:r>
            <a:endParaRPr/>
          </a:p>
          <a:p>
            <a:pPr marL="0" lvl="0" indent="0" algn="l" rtl="0">
              <a:spcBef>
                <a:spcPts val="0"/>
              </a:spcBef>
              <a:spcAft>
                <a:spcPts val="0"/>
              </a:spcAft>
              <a:buClr>
                <a:schemeClr val="dk1"/>
              </a:buClr>
              <a:buSzPts val="1200"/>
              <a:buFont typeface="Calibri"/>
              <a:buNone/>
            </a:pPr>
            <a:r>
              <a:rPr lang="en-US" b="1"/>
              <a:t>To Know/To Say:</a:t>
            </a:r>
            <a:r>
              <a:rPr lang="en-US" b="0"/>
              <a:t> </a:t>
            </a:r>
            <a:endParaRPr/>
          </a:p>
        </p:txBody>
      </p:sp>
      <p:sp>
        <p:nvSpPr>
          <p:cNvPr id="944" name="Google Shape;944;p1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123</a:t>
            </a:fld>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1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p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951" name="Google Shape;951;p1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124</a:t>
            </a:fld>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1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7" name="Google Shape;957;p1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The next several slides are going to look at the individual phases of the acting out cycle. A chart showing all of these components combined is found in the “HO11 De-escalation of the Acting Out Cycle” handout. You can provide this handout to individuals prior to the next slide or once all phases have been discussed as a review and/or summary document. </a:t>
            </a:r>
            <a:endParaRPr/>
          </a:p>
          <a:p>
            <a:pPr marL="0" lvl="0" indent="0" algn="l" rtl="0">
              <a:spcBef>
                <a:spcPts val="0"/>
              </a:spcBef>
              <a:spcAft>
                <a:spcPts val="0"/>
              </a:spcAft>
              <a:buClr>
                <a:schemeClr val="dk1"/>
              </a:buClr>
              <a:buSzPts val="1200"/>
              <a:buFont typeface="Calibri"/>
              <a:buNone/>
            </a:pPr>
            <a:r>
              <a:rPr lang="en-US" b="1"/>
              <a:t>To Know/To Say:</a:t>
            </a:r>
            <a:r>
              <a:rPr lang="en-US" b="0"/>
              <a:t> </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Even with a proactive plan developed and implemented universally throughout the school, there will be instances when a small percentage of students still demonstrate intense and possibly dangerous behaviors. Read slide</a:t>
            </a:r>
            <a:endParaRPr/>
          </a:p>
        </p:txBody>
      </p:sp>
      <p:sp>
        <p:nvSpPr>
          <p:cNvPr id="958" name="Google Shape;958;p1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125</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1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4" name="Google Shape;964;p1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Walker, Colvin, and Ramsey (1995) identified 7 phases in the cycle of acting out behavior: calm, triggers, agitation, acceleration and peak, de-escalation, and recovery. Implementation should focus on prevent</a:t>
            </a:r>
            <a:r>
              <a:rPr lang="en-US"/>
              <a:t>ing escalation</a:t>
            </a:r>
            <a:r>
              <a:rPr lang="en-US" sz="1200" b="0" i="0" u="none" strike="noStrike">
                <a:solidFill>
                  <a:schemeClr val="dk1"/>
                </a:solidFill>
                <a:latin typeface="Calibri"/>
                <a:ea typeface="Calibri"/>
                <a:cs typeface="Calibri"/>
                <a:sym typeface="Calibri"/>
              </a:rPr>
              <a:t>, while understanding that when student behavior escalates, it does so in a predictable manner. Understanding the phases allows adults to plan for efficient and effective response systems. </a:t>
            </a:r>
            <a:endParaRPr b="0"/>
          </a:p>
          <a:p>
            <a:pPr marL="0" lvl="0" indent="0" algn="l" rtl="0">
              <a:spcBef>
                <a:spcPts val="0"/>
              </a:spcBef>
              <a:spcAft>
                <a:spcPts val="0"/>
              </a:spcAft>
              <a:buClr>
                <a:schemeClr val="dk1"/>
              </a:buClr>
              <a:buSzPts val="1200"/>
              <a:buFont typeface="Calibri"/>
              <a:buNone/>
            </a:pPr>
            <a:br>
              <a:rPr lang="en-US"/>
            </a:br>
            <a:endParaRPr/>
          </a:p>
        </p:txBody>
      </p:sp>
      <p:sp>
        <p:nvSpPr>
          <p:cNvPr id="965" name="Google Shape;965;p1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126</a:t>
            </a:fld>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1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2" name="Google Shape;972;p1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a:t>
            </a:r>
            <a:r>
              <a:rPr lang="en-US" b="0"/>
              <a:t>  </a:t>
            </a:r>
            <a:r>
              <a:rPr lang="en-US"/>
              <a:t>Read the slide or role play with another adult</a:t>
            </a:r>
            <a:endParaRPr b="0"/>
          </a:p>
          <a:p>
            <a:pPr marL="0" lvl="0" indent="0" algn="l" rtl="0">
              <a:spcBef>
                <a:spcPts val="0"/>
              </a:spcBef>
              <a:spcAft>
                <a:spcPts val="0"/>
              </a:spcAft>
              <a:buNone/>
            </a:pPr>
            <a:r>
              <a:rPr lang="en-US" b="1"/>
              <a:t>To Know/To Say:</a:t>
            </a:r>
            <a:r>
              <a:rPr lang="en-US" b="0"/>
              <a:t> </a:t>
            </a:r>
            <a:endParaRPr/>
          </a:p>
        </p:txBody>
      </p:sp>
      <p:sp>
        <p:nvSpPr>
          <p:cNvPr id="973" name="Google Shape;973;p1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127</a:t>
            </a:fld>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1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9" name="Google Shape;979;p1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a:t>
            </a:r>
            <a:r>
              <a:rPr lang="en-US" b="0"/>
              <a:t>  </a:t>
            </a:r>
            <a:r>
              <a:rPr lang="en-US"/>
              <a:t>After reading the first bullet, ask what would happen if the teacher didn’t take a turn</a:t>
            </a:r>
            <a:endParaRPr b="0"/>
          </a:p>
          <a:p>
            <a:pPr marL="0" lvl="0" indent="0" algn="l" rtl="0">
              <a:spcBef>
                <a:spcPts val="0"/>
              </a:spcBef>
              <a:spcAft>
                <a:spcPts val="0"/>
              </a:spcAft>
              <a:buNone/>
            </a:pPr>
            <a:r>
              <a:rPr lang="en-US" b="1"/>
              <a:t>To Know/To Say:</a:t>
            </a:r>
            <a:r>
              <a:rPr lang="en-US" b="0"/>
              <a:t> </a:t>
            </a:r>
            <a:endParaRPr/>
          </a:p>
        </p:txBody>
      </p:sp>
      <p:sp>
        <p:nvSpPr>
          <p:cNvPr id="980" name="Google Shape;980;p1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128</a:t>
            </a:fld>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p1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6" name="Google Shape;986;p1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Read the slide</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Clr>
                <a:schemeClr val="dk1"/>
              </a:buClr>
              <a:buSzPts val="1200"/>
              <a:buFont typeface="Calibri"/>
              <a:buNone/>
            </a:pPr>
            <a:br>
              <a:rPr lang="en-US"/>
            </a:br>
            <a:endParaRPr/>
          </a:p>
        </p:txBody>
      </p:sp>
      <p:sp>
        <p:nvSpPr>
          <p:cNvPr id="987" name="Google Shape;987;p1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129</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t>These will be the Working Agreements we will honor during all our training sessions this year.”</a:t>
            </a:r>
            <a:endParaRPr/>
          </a:p>
          <a:p>
            <a:pPr marL="0" lvl="0" indent="0" algn="l" rtl="0">
              <a:spcBef>
                <a:spcPts val="0"/>
              </a:spcBef>
              <a:spcAft>
                <a:spcPts val="0"/>
              </a:spcAft>
              <a:buNone/>
            </a:pPr>
            <a:endParaRPr/>
          </a:p>
        </p:txBody>
      </p:sp>
      <p:sp>
        <p:nvSpPr>
          <p:cNvPr id="146" name="Google Shape;14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1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3" name="Google Shape;993;p1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Here are 3 key strategies.  </a:t>
            </a:r>
            <a:endParaRPr/>
          </a:p>
          <a:p>
            <a:pPr marL="0" lvl="0" indent="0" algn="l" rtl="0">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Also keep in mind for students with attention seeking as a function, teacher attention may be inadvertently reinforcing the behavior. </a:t>
            </a:r>
            <a:r>
              <a:rPr lang="en-US"/>
              <a:t>Studies have indicated that a high rate of teacher attention to unexpected behavior actually encourages continuation of further escalation (Walker, Colvin, &amp; Ramsey,1995). Additionally, attention to unexpected behavior often exceeds attention to expected behavior (White, 1975; Reinke, Herman, &amp; Stormont, 2013). </a:t>
            </a:r>
            <a:endParaRPr/>
          </a:p>
          <a:p>
            <a:pPr marL="0" lvl="0" indent="0" algn="l" rtl="0">
              <a:spcBef>
                <a:spcPts val="0"/>
              </a:spcBef>
              <a:spcAft>
                <a:spcPts val="0"/>
              </a:spcAft>
              <a:buClr>
                <a:schemeClr val="dk1"/>
              </a:buClr>
              <a:buSzPts val="1200"/>
              <a:buFont typeface="Calibri"/>
              <a:buNone/>
            </a:pPr>
            <a:endParaRPr/>
          </a:p>
        </p:txBody>
      </p:sp>
      <p:sp>
        <p:nvSpPr>
          <p:cNvPr id="994" name="Google Shape;994;p1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130</a:t>
            </a:fld>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Clr>
                <a:schemeClr val="dk1"/>
              </a:buClr>
              <a:buSzPts val="1200"/>
              <a:buFont typeface="Calibri"/>
              <a:buNone/>
            </a:pPr>
            <a:r>
              <a:rPr lang="en-US"/>
              <a:t>Let’s look at what each phase involves.</a:t>
            </a:r>
            <a:endParaRPr/>
          </a:p>
        </p:txBody>
      </p:sp>
      <p:sp>
        <p:nvSpPr>
          <p:cNvPr id="1001" name="Google Shape;1001;p1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131</a:t>
            </a:fld>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p1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9" name="Google Shape;1009;p1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b="0"/>
              <a:t>During the calm stage, it is important for the adult really focus in on </a:t>
            </a:r>
            <a:r>
              <a:rPr lang="en-US"/>
              <a:t>preventing </a:t>
            </a:r>
            <a:r>
              <a:rPr lang="en-US" b="0"/>
              <a:t>triggers that might escalate behaviors. We also focus on teaching and reinforcing the expected expectations and skills. Trying to teach these expectations and skills when a student is in a heightened state dramatically decreas</a:t>
            </a:r>
            <a:r>
              <a:rPr lang="en-US"/>
              <a:t>es</a:t>
            </a:r>
            <a:r>
              <a:rPr lang="en-US" b="0"/>
              <a:t> the likelihood that the behaviors will be learned. </a:t>
            </a:r>
            <a:endParaRPr/>
          </a:p>
          <a:p>
            <a:pPr marL="0" lvl="0" indent="0" algn="l" rtl="0">
              <a:spcBef>
                <a:spcPts val="0"/>
              </a:spcBef>
              <a:spcAft>
                <a:spcPts val="0"/>
              </a:spcAft>
              <a:buNone/>
            </a:pPr>
            <a:endParaRPr/>
          </a:p>
        </p:txBody>
      </p:sp>
      <p:sp>
        <p:nvSpPr>
          <p:cNvPr id="1010" name="Google Shape;1010;p1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132</a:t>
            </a:fld>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1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6" name="Google Shape;1016;p1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Clr>
                <a:schemeClr val="dk1"/>
              </a:buClr>
              <a:buSzPts val="1200"/>
              <a:buFont typeface="Calibri"/>
              <a:buNone/>
            </a:pPr>
            <a:r>
              <a:rPr lang="en-US"/>
              <a:t>The trigger involve the antecedents.  We have already talked about antecedent strategies during the function based thinking lesson.  Knowing the function will allow us to select strategies to match the student’s function of behavior. </a:t>
            </a:r>
            <a:endParaRPr/>
          </a:p>
        </p:txBody>
      </p:sp>
      <p:sp>
        <p:nvSpPr>
          <p:cNvPr id="1017" name="Google Shape;1017;p1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133</a:t>
            </a:fld>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p1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5" name="Google Shape;1025;p1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Clr>
                <a:schemeClr val="dk1"/>
              </a:buClr>
              <a:buSzPts val="1200"/>
              <a:buFont typeface="Calibri"/>
              <a:buNone/>
            </a:pPr>
            <a:r>
              <a:rPr lang="en-US"/>
              <a:t>Much of our efforts should be at the trigger phase. At this phase, we can intervene early to prevent further escalation. In order to develop strategies, we will want to examine the potential antecedent events that serve as potential triggers for behavior. </a:t>
            </a:r>
            <a:endParaRPr/>
          </a:p>
        </p:txBody>
      </p:sp>
      <p:sp>
        <p:nvSpPr>
          <p:cNvPr id="1026" name="Google Shape;1026;p1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134</a:t>
            </a:fld>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1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2" name="Google Shape;1032;p1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Clr>
                <a:schemeClr val="dk1"/>
              </a:buClr>
              <a:buSzPts val="1200"/>
              <a:buFont typeface="Calibri"/>
              <a:buNone/>
            </a:pPr>
            <a:r>
              <a:rPr lang="en-US"/>
              <a:t>We should never underestimate the power of pre-corrects</a:t>
            </a:r>
            <a:endParaRPr/>
          </a:p>
        </p:txBody>
      </p:sp>
      <p:sp>
        <p:nvSpPr>
          <p:cNvPr id="1033" name="Google Shape;1033;p1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135</a:t>
            </a:fld>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p1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9" name="Google Shape;1039;p1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Clr>
                <a:schemeClr val="dk1"/>
              </a:buClr>
              <a:buSzPts val="1200"/>
              <a:buFont typeface="Calibri"/>
              <a:buNone/>
            </a:pPr>
            <a:r>
              <a:rPr lang="en-US"/>
              <a:t>Particularly for students whose behavior is to escape a task, offering viable choices to complete, such as reading in the comfy chair, on the floor, or with a partner may be enough to break the chain.  When we know a particular student trigger we can plan ahead to modify the context</a:t>
            </a:r>
            <a:endParaRPr/>
          </a:p>
        </p:txBody>
      </p:sp>
      <p:sp>
        <p:nvSpPr>
          <p:cNvPr id="1040" name="Google Shape;1040;p1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136</a:t>
            </a:fld>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1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marR="0" lvl="0" indent="0" algn="l" rtl="0">
              <a:lnSpc>
                <a:spcPct val="100000"/>
              </a:lnSpc>
              <a:spcBef>
                <a:spcPts val="0"/>
              </a:spcBef>
              <a:spcAft>
                <a:spcPts val="0"/>
              </a:spcAft>
              <a:buClr>
                <a:schemeClr val="dk1"/>
              </a:buClr>
              <a:buSzPts val="1200"/>
              <a:buFont typeface="Calibri"/>
              <a:buNone/>
            </a:pPr>
            <a:r>
              <a:rPr lang="en-US"/>
              <a:t>The agitation phase technically still involves antecedents; however adult strategies are going to be more reactive.  At this point in the cycle, the student has already been triggered, so our focus becomes mitigating the trigger and associated agitation to try to return the student to a calm state. </a:t>
            </a:r>
            <a:endParaRPr/>
          </a:p>
          <a:p>
            <a:pPr marL="0" lvl="0" indent="0" algn="l" rtl="0">
              <a:spcBef>
                <a:spcPts val="0"/>
              </a:spcBef>
              <a:spcAft>
                <a:spcPts val="0"/>
              </a:spcAft>
              <a:buClr>
                <a:schemeClr val="dk1"/>
              </a:buClr>
              <a:buSzPts val="1200"/>
              <a:buFont typeface="Calibri"/>
              <a:buNone/>
            </a:pPr>
            <a:endParaRPr/>
          </a:p>
        </p:txBody>
      </p:sp>
      <p:sp>
        <p:nvSpPr>
          <p:cNvPr id="1046" name="Google Shape;1046;p1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1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Clr>
                <a:schemeClr val="dk1"/>
              </a:buClr>
              <a:buSzPts val="1200"/>
              <a:buFont typeface="Calibri"/>
              <a:buNone/>
            </a:pPr>
            <a:endParaRPr/>
          </a:p>
        </p:txBody>
      </p:sp>
      <p:sp>
        <p:nvSpPr>
          <p:cNvPr id="1054" name="Google Shape;1054;p1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1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0" name="Google Shape;1060;p1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Clr>
                <a:schemeClr val="dk1"/>
              </a:buClr>
              <a:buSzPts val="1200"/>
              <a:buFont typeface="Calibri"/>
              <a:buNone/>
            </a:pPr>
            <a:r>
              <a:rPr lang="en-US"/>
              <a:t>As the first bullet implies, establishing relationships with students is important.  </a:t>
            </a:r>
            <a:endParaRPr/>
          </a:p>
        </p:txBody>
      </p:sp>
      <p:sp>
        <p:nvSpPr>
          <p:cNvPr id="1061" name="Google Shape;1061;p1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139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latin typeface="Arial"/>
                <a:ea typeface="Arial"/>
                <a:cs typeface="Arial"/>
                <a:sym typeface="Arial"/>
              </a:rPr>
              <a:t>Facilitator: Select an attention signal. </a:t>
            </a:r>
            <a:endParaRPr/>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latin typeface="Arial"/>
                <a:ea typeface="Arial"/>
                <a:cs typeface="Arial"/>
                <a:sym typeface="Arial"/>
              </a:rPr>
              <a:t>“One of our agreements is to follow the attention signal.”   </a:t>
            </a:r>
            <a:endParaRPr/>
          </a:p>
          <a:p>
            <a:pPr marL="0" lvl="0" indent="0" algn="l" rtl="0">
              <a:spcBef>
                <a:spcPts val="0"/>
              </a:spcBef>
              <a:spcAft>
                <a:spcPts val="0"/>
              </a:spcAft>
              <a:buNone/>
            </a:pPr>
            <a:r>
              <a:rPr lang="en-US">
                <a:latin typeface="Arial"/>
                <a:ea typeface="Arial"/>
                <a:cs typeface="Arial"/>
                <a:sym typeface="Arial"/>
              </a:rPr>
              <a:t>“Your team will work with your school to develop an attention signal you will use in every setting.”</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 order to get all of you focused after discussions, activities or breaks, </a:t>
            </a:r>
            <a:endParaRPr/>
          </a:p>
          <a:p>
            <a:pPr marL="0" lvl="0" indent="0" algn="l" rtl="0">
              <a:spcBef>
                <a:spcPts val="0"/>
              </a:spcBef>
              <a:spcAft>
                <a:spcPts val="0"/>
              </a:spcAft>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spcBef>
                <a:spcPts val="0"/>
              </a:spcBef>
              <a:spcAft>
                <a:spcPts val="0"/>
              </a:spcAft>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spcBef>
                <a:spcPts val="0"/>
              </a:spcBef>
              <a:spcAft>
                <a:spcPts val="0"/>
              </a:spcAft>
              <a:buNone/>
            </a:pPr>
            <a:endParaRPr u="none">
              <a:solidFill>
                <a:srgbClr val="FF0000"/>
              </a:solidFill>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“Your task will be to finish your sentence, quiet your voice and ____________________________.”</a:t>
            </a:r>
            <a:endParaRPr/>
          </a:p>
          <a:p>
            <a:pPr marL="0" lvl="0" indent="0" algn="l" rtl="0">
              <a:spcBef>
                <a:spcPts val="0"/>
              </a:spcBef>
              <a:spcAft>
                <a:spcPts val="0"/>
              </a:spcAft>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endParaRPr/>
          </a:p>
        </p:txBody>
      </p:sp>
      <p:sp>
        <p:nvSpPr>
          <p:cNvPr id="153" name="Google Shape;15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1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7" name="Google Shape;1067;p1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Clr>
                <a:schemeClr val="dk1"/>
              </a:buClr>
              <a:buSzPts val="1200"/>
              <a:buFont typeface="Calibri"/>
              <a:buNone/>
            </a:pPr>
            <a:r>
              <a:rPr lang="en-US"/>
              <a:t>As is evident by this slide and the previous slide, teachers are going to need to select strategies based on function. As the behavioral function goes unmet, there is potential for agitation and further escalation to occur, so the strategies selected at this stage will need to provide access to the unmet function. </a:t>
            </a:r>
            <a:endParaRPr/>
          </a:p>
        </p:txBody>
      </p:sp>
      <p:sp>
        <p:nvSpPr>
          <p:cNvPr id="1068" name="Google Shape;1068;p1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140</a:t>
            </a:fld>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1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Clr>
                <a:schemeClr val="dk1"/>
              </a:buClr>
              <a:buSzPts val="1200"/>
              <a:buFont typeface="Calibri"/>
              <a:buNone/>
            </a:pPr>
            <a:r>
              <a:rPr lang="en-US"/>
              <a:t>The acceleration phase occurs when the function of behavior continues to be unmet. </a:t>
            </a:r>
            <a:endParaRPr/>
          </a:p>
        </p:txBody>
      </p:sp>
      <p:sp>
        <p:nvSpPr>
          <p:cNvPr id="1074" name="Google Shape;1074;p1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p1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b="0"/>
              <a:t>During the acceleration phase, the shift for the adult is to provide more directive statements in order to move the student into a safer place. </a:t>
            </a:r>
            <a:endParaRPr/>
          </a:p>
          <a:p>
            <a:pPr marL="0" lvl="0" indent="0" algn="l" rtl="0">
              <a:spcBef>
                <a:spcPts val="0"/>
              </a:spcBef>
              <a:spcAft>
                <a:spcPts val="0"/>
              </a:spcAft>
              <a:buClr>
                <a:schemeClr val="dk1"/>
              </a:buClr>
              <a:buSzPts val="1200"/>
              <a:buFont typeface="Calibri"/>
              <a:buNone/>
            </a:pPr>
            <a:endParaRPr/>
          </a:p>
        </p:txBody>
      </p:sp>
      <p:sp>
        <p:nvSpPr>
          <p:cNvPr id="1082" name="Google Shape;1082;p1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1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b="0"/>
              <a:t>Teachers are going to need to remember to try to minimize dialogue as much as possible as it may inadvertently further reinforce or escalate the situation.</a:t>
            </a:r>
            <a:endParaRPr/>
          </a:p>
          <a:p>
            <a:pPr marL="0" lvl="0" indent="0" algn="l" rtl="0">
              <a:spcBef>
                <a:spcPts val="0"/>
              </a:spcBef>
              <a:spcAft>
                <a:spcPts val="0"/>
              </a:spcAft>
              <a:buNone/>
            </a:pPr>
            <a:r>
              <a:rPr lang="en-US"/>
              <a:t>Avoid escalating prompts:</a:t>
            </a:r>
            <a:endParaRPr/>
          </a:p>
          <a:p>
            <a:pPr marL="171450" lvl="0" indent="-171450" algn="l" rtl="0">
              <a:spcBef>
                <a:spcPts val="0"/>
              </a:spcBef>
              <a:spcAft>
                <a:spcPts val="0"/>
              </a:spcAft>
              <a:buClr>
                <a:schemeClr val="dk1"/>
              </a:buClr>
              <a:buSzPts val="1200"/>
              <a:buFont typeface="Calibri"/>
              <a:buChar char="-"/>
            </a:pPr>
            <a:r>
              <a:rPr lang="en-US"/>
              <a:t>Power struggle</a:t>
            </a:r>
            <a:endParaRPr/>
          </a:p>
          <a:p>
            <a:pPr marL="171450" lvl="0" indent="-171450" algn="l" rtl="0">
              <a:spcBef>
                <a:spcPts val="0"/>
              </a:spcBef>
              <a:spcAft>
                <a:spcPts val="0"/>
              </a:spcAft>
              <a:buClr>
                <a:schemeClr val="dk1"/>
              </a:buClr>
              <a:buSzPts val="1200"/>
              <a:buFont typeface="Calibri"/>
              <a:buChar char="-"/>
            </a:pPr>
            <a:r>
              <a:rPr lang="en-US"/>
              <a:t>Moving into student space</a:t>
            </a:r>
            <a:endParaRPr/>
          </a:p>
          <a:p>
            <a:pPr marL="171450" lvl="0" indent="-171450" algn="l" rtl="0">
              <a:spcBef>
                <a:spcPts val="0"/>
              </a:spcBef>
              <a:spcAft>
                <a:spcPts val="0"/>
              </a:spcAft>
              <a:buClr>
                <a:schemeClr val="dk1"/>
              </a:buClr>
              <a:buSzPts val="1200"/>
              <a:buFont typeface="Calibri"/>
              <a:buChar char="-"/>
            </a:pPr>
            <a:r>
              <a:rPr lang="en-US"/>
              <a:t>Touching student</a:t>
            </a:r>
            <a:endParaRPr/>
          </a:p>
          <a:p>
            <a:pPr marL="171450" lvl="0" indent="-171450" algn="l" rtl="0">
              <a:spcBef>
                <a:spcPts val="0"/>
              </a:spcBef>
              <a:spcAft>
                <a:spcPts val="0"/>
              </a:spcAft>
              <a:buClr>
                <a:schemeClr val="dk1"/>
              </a:buClr>
              <a:buSzPts val="1200"/>
              <a:buFont typeface="Calibri"/>
              <a:buChar char="-"/>
            </a:pPr>
            <a:r>
              <a:rPr lang="en-US"/>
              <a:t>Disrespect or put downs toward student</a:t>
            </a:r>
            <a:endParaRPr/>
          </a:p>
          <a:p>
            <a:pPr marL="171450" lvl="0" indent="-171450" algn="l" rtl="0">
              <a:spcBef>
                <a:spcPts val="0"/>
              </a:spcBef>
              <a:spcAft>
                <a:spcPts val="0"/>
              </a:spcAft>
              <a:buClr>
                <a:schemeClr val="dk1"/>
              </a:buClr>
              <a:buSzPts val="1200"/>
              <a:buFont typeface="Calibri"/>
              <a:buChar char="-"/>
            </a:pPr>
            <a:r>
              <a:rPr lang="en-US"/>
              <a:t>Showing agitation, anger, defensiveness or arguing</a:t>
            </a:r>
            <a:endParaRPr/>
          </a:p>
          <a:p>
            <a:pPr marL="0" lvl="0" indent="0" algn="l" rtl="0">
              <a:spcBef>
                <a:spcPts val="0"/>
              </a:spcBef>
              <a:spcAft>
                <a:spcPts val="0"/>
              </a:spcAft>
              <a:buNone/>
            </a:pPr>
            <a:endParaRPr b="0"/>
          </a:p>
        </p:txBody>
      </p:sp>
      <p:sp>
        <p:nvSpPr>
          <p:cNvPr id="1088" name="Google Shape;1088;p1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1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b="0"/>
              <a:t>It is important to note that behavioral intensity will depend on individual students. For some students, their most intense behavior could manifest as complete shutdown. For other students, their most intense behavior may manifest as more harmful behaviors such as self-injury and/or destructive or dangerous behavior. </a:t>
            </a:r>
            <a:endParaRPr/>
          </a:p>
        </p:txBody>
      </p:sp>
      <p:sp>
        <p:nvSpPr>
          <p:cNvPr id="1094" name="Google Shape;1094;p1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1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Clr>
                <a:schemeClr val="dk1"/>
              </a:buClr>
              <a:buSzPts val="1200"/>
              <a:buFont typeface="Calibri"/>
              <a:buNone/>
            </a:pPr>
            <a:r>
              <a:rPr lang="en-US"/>
              <a:t>Every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school </a:t>
            </a:r>
            <a:r>
              <a:rPr lang="en-US"/>
              <a:t>should have a safety plan - what to do when a student is displaying intense behaviors.  The safety plan could also be used for other crises such as seizures.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Often, during the peak phase, adults try to interact with the student in the hope of trying to “calm them down”. Unfortunately, engagement with the student can often backfire, resulting in reinforcement and/or further escalation of behavior. Sometimes the best course of adult action is managing the situation while remaining as silent as possible and not engaging the student. </a:t>
            </a:r>
            <a:endParaRPr/>
          </a:p>
        </p:txBody>
      </p:sp>
      <p:sp>
        <p:nvSpPr>
          <p:cNvPr id="1102" name="Google Shape;1102;p1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1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b="0"/>
              <a:t>Just as there was a progression toward the peak, there is also a </a:t>
            </a:r>
            <a:r>
              <a:rPr lang="en-US" b="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progression </a:t>
            </a:r>
            <a:r>
              <a:rPr lang="en-US" b="0"/>
              <a:t>from the peak. The student does not immediately “calm down” following a peak event. The peak event has potentially activated fight or flight responses within the body that need time to dissipate (e.g., adrenaline needs time to work through the blood stream). Sometimes, the de-escalation phase can be longer than all the phases preceding the peak phase. </a:t>
            </a:r>
            <a:endParaRPr/>
          </a:p>
          <a:p>
            <a:pPr marL="0" lvl="0" indent="0" algn="l" rtl="0">
              <a:spcBef>
                <a:spcPts val="0"/>
              </a:spcBef>
              <a:spcAft>
                <a:spcPts val="0"/>
              </a:spcAft>
              <a:buNone/>
            </a:pPr>
            <a:endParaRPr b="0"/>
          </a:p>
          <a:p>
            <a:pPr marL="0" lvl="0" indent="0" algn="l" rtl="0">
              <a:spcBef>
                <a:spcPts val="0"/>
              </a:spcBef>
              <a:spcAft>
                <a:spcPts val="0"/>
              </a:spcAft>
              <a:buNone/>
            </a:pPr>
            <a:r>
              <a:rPr lang="en-US" b="0"/>
              <a:t>As students “come down” from the peak phase, they can sometimes express remorse or exaggerated responses potentially stemming from shame and other feelings. It is not uncommon for students to revert back to previously learned developmental strategies for self-soothing (e.g., thumb sucking). </a:t>
            </a:r>
            <a:endParaRPr/>
          </a:p>
          <a:p>
            <a:pPr marL="0" lvl="0" indent="0" algn="l" rtl="0">
              <a:spcBef>
                <a:spcPts val="0"/>
              </a:spcBef>
              <a:spcAft>
                <a:spcPts val="0"/>
              </a:spcAft>
              <a:buNone/>
            </a:pPr>
            <a:endParaRPr b="0"/>
          </a:p>
          <a:p>
            <a:pPr marL="0" lvl="0" indent="0" algn="l" rtl="0">
              <a:spcBef>
                <a:spcPts val="0"/>
              </a:spcBef>
              <a:spcAft>
                <a:spcPts val="0"/>
              </a:spcAft>
              <a:buNone/>
            </a:pPr>
            <a:r>
              <a:rPr lang="en-US" b="0"/>
              <a:t>The important adult response during this phase is to meet the student where they are at and allow them to engage in whatever they need to become re-regulated, within appropriate privacy and safety parameters. </a:t>
            </a:r>
            <a:endParaRPr/>
          </a:p>
        </p:txBody>
      </p:sp>
      <p:sp>
        <p:nvSpPr>
          <p:cNvPr id="1108" name="Google Shape;1108;p1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p1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Clr>
                <a:schemeClr val="dk1"/>
              </a:buClr>
              <a:buSzPts val="1200"/>
              <a:buFont typeface="Calibri"/>
              <a:buNone/>
            </a:pPr>
            <a:r>
              <a:rPr lang="en-US"/>
              <a:t>If a student’s function is attention, they may want to be near an adult or discuss/vent to an adult where if a student wishes to avoid attention they may wish to be alone.  </a:t>
            </a:r>
            <a:endParaRPr/>
          </a:p>
          <a:p>
            <a:pPr marL="0" lvl="0" indent="0" algn="l" rtl="0">
              <a:spcBef>
                <a:spcPts val="0"/>
              </a:spcBef>
              <a:spcAft>
                <a:spcPts val="0"/>
              </a:spcAft>
              <a:buClr>
                <a:schemeClr val="dk1"/>
              </a:buClr>
              <a:buSzPts val="1200"/>
              <a:buFont typeface="Calibri"/>
              <a:buNone/>
            </a:pPr>
            <a:r>
              <a:rPr lang="en-US"/>
              <a:t>Remember to allow student safe ways of getting calmed down that may include: </a:t>
            </a:r>
            <a:endParaRPr/>
          </a:p>
          <a:p>
            <a:pPr marL="457200" lvl="0" indent="-355600" algn="l" rtl="0">
              <a:spcBef>
                <a:spcPts val="0"/>
              </a:spcBef>
              <a:spcAft>
                <a:spcPts val="0"/>
              </a:spcAft>
              <a:buClr>
                <a:schemeClr val="dk1"/>
              </a:buClr>
              <a:buSzPts val="1200"/>
              <a:buFont typeface="Calibri"/>
              <a:buChar char="-"/>
            </a:pPr>
            <a:r>
              <a:rPr lang="en-US"/>
              <a:t>Quiet isolated space</a:t>
            </a:r>
            <a:endParaRPr/>
          </a:p>
          <a:p>
            <a:pPr marL="457200" lvl="0" indent="-355600" algn="l" rtl="0">
              <a:spcBef>
                <a:spcPts val="0"/>
              </a:spcBef>
              <a:spcAft>
                <a:spcPts val="0"/>
              </a:spcAft>
              <a:buClr>
                <a:schemeClr val="dk1"/>
              </a:buClr>
              <a:buSzPts val="1200"/>
              <a:buFont typeface="Calibri"/>
              <a:buChar char="-"/>
            </a:pPr>
            <a:r>
              <a:rPr lang="en-US"/>
              <a:t>Movement – taking a walk, using a squish ball, crumbling paper</a:t>
            </a:r>
            <a:endParaRPr/>
          </a:p>
          <a:p>
            <a:pPr marL="457200" lvl="0" indent="-355600" algn="l" rtl="0">
              <a:spcBef>
                <a:spcPts val="0"/>
              </a:spcBef>
              <a:spcAft>
                <a:spcPts val="0"/>
              </a:spcAft>
              <a:buClr>
                <a:schemeClr val="dk1"/>
              </a:buClr>
              <a:buSzPts val="1200"/>
              <a:buFont typeface="Calibri"/>
              <a:buChar char="-"/>
            </a:pPr>
            <a:r>
              <a:rPr lang="en-US"/>
              <a:t>Talking about it/venting (accept inappropriate words)</a:t>
            </a:r>
            <a:endParaRPr/>
          </a:p>
          <a:p>
            <a:pPr marL="457200" lvl="0" indent="-279400" algn="l" rtl="0">
              <a:spcBef>
                <a:spcPts val="0"/>
              </a:spcBef>
              <a:spcAft>
                <a:spcPts val="0"/>
              </a:spcAft>
              <a:buClr>
                <a:schemeClr val="dk1"/>
              </a:buClr>
              <a:buSzPts val="2800"/>
              <a:buFont typeface="Calibri"/>
              <a:buNone/>
            </a:pPr>
            <a:endParaRPr/>
          </a:p>
          <a:p>
            <a:pPr marL="0" lvl="0" indent="0" algn="l" rtl="0">
              <a:spcBef>
                <a:spcPts val="0"/>
              </a:spcBef>
              <a:spcAft>
                <a:spcPts val="0"/>
              </a:spcAft>
              <a:buClr>
                <a:schemeClr val="dk1"/>
              </a:buClr>
              <a:buSzPts val="1200"/>
              <a:buFont typeface="Calibri"/>
              <a:buNone/>
            </a:pPr>
            <a:r>
              <a:rPr lang="en-US"/>
              <a:t>Each student may need a different method for calming down. </a:t>
            </a:r>
            <a:endParaRPr/>
          </a:p>
          <a:p>
            <a:pPr marL="0" lvl="0" indent="0" algn="l" rtl="0">
              <a:spcBef>
                <a:spcPts val="0"/>
              </a:spcBef>
              <a:spcAft>
                <a:spcPts val="0"/>
              </a:spcAft>
              <a:buClr>
                <a:schemeClr val="dk1"/>
              </a:buClr>
              <a:buSzPts val="1200"/>
              <a:buFont typeface="Calibri"/>
              <a:buNone/>
            </a:pPr>
            <a:endParaRPr/>
          </a:p>
        </p:txBody>
      </p:sp>
      <p:sp>
        <p:nvSpPr>
          <p:cNvPr id="1116" name="Google Shape;1116;p1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1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b="0"/>
              <a:t>The recovery phase is typically where students are starting to become more regulated. The effects of the peak phase have, mostly, worn off and they may start to resume normal characteristics and/or behaviors. Sometimes, there is a ‘hangover’ effect that can happen during the recovery where they may exhibit a few of the behaviors from the de-escalation phase. </a:t>
            </a:r>
            <a:endParaRPr/>
          </a:p>
        </p:txBody>
      </p:sp>
      <p:sp>
        <p:nvSpPr>
          <p:cNvPr id="1122" name="Google Shape;1122;p1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p1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Clr>
                <a:schemeClr val="dk1"/>
              </a:buClr>
              <a:buSzPts val="1200"/>
              <a:buFont typeface="Calibri"/>
              <a:buNone/>
            </a:pPr>
            <a:r>
              <a:rPr lang="en-US"/>
              <a:t>Adult strategies at this phase focus on re-entry into the instructional environment. One of the critical components is debriefing with the student and other stakeholders, as appropriate. This debrief typically entails making a plan with the student as to what they will do differently ‘next time’. The focus of the plan should be on prevention strategies (e.g. when you feel yourself getting angry, what should you do?).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Debriefing with other stakeholders should align with district and board policies. All stakeholders should be aware of any plans that are developed to increase the consistency of implementation and the probability of plan success in utilizing prevention strategies and disrupting further instances of behavior escalation. </a:t>
            </a:r>
            <a:endParaRPr/>
          </a:p>
        </p:txBody>
      </p:sp>
      <p:sp>
        <p:nvSpPr>
          <p:cNvPr id="1130" name="Google Shape;1130;p1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t>Select an introductions activity. </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p>
        </p:txBody>
      </p:sp>
      <p:sp>
        <p:nvSpPr>
          <p:cNvPr id="160" name="Google Shape;16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1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6" name="Google Shape;1136;p1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1137" name="Google Shape;1137;p1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150</a:t>
            </a:fld>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p1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3" name="Google Shape;1143;p1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You will need to provide participants with access to the “HO8 Acting Out Cycle Scenario” handout.  Possible answers are provided to you in the ”H09 Acting Out Cycle Scenario – Answer Key” handout. This can be completed as an individual activity or a group activity. If you decide to do this as a group activity, you will need to determine how to form those groups. Make sure an opportunity for sharing (whether individually or in groups) is provided in order to process the activity. </a:t>
            </a:r>
            <a:endParaRPr/>
          </a:p>
          <a:p>
            <a:pPr marL="0" lvl="0" indent="0" algn="l" rtl="0">
              <a:spcBef>
                <a:spcPts val="0"/>
              </a:spcBef>
              <a:spcAft>
                <a:spcPts val="0"/>
              </a:spcAft>
              <a:buNone/>
            </a:pPr>
            <a:r>
              <a:rPr lang="en-US" b="1"/>
              <a:t>To Know/To Say:</a:t>
            </a:r>
            <a:r>
              <a:rPr lang="en-US" b="0"/>
              <a:t> </a:t>
            </a:r>
            <a:endParaRPr/>
          </a:p>
          <a:p>
            <a:pPr marL="0" marR="0" lvl="0" indent="0" algn="l" rtl="0">
              <a:lnSpc>
                <a:spcPct val="100000"/>
              </a:lnSpc>
              <a:spcBef>
                <a:spcPts val="0"/>
              </a:spcBef>
              <a:spcAft>
                <a:spcPts val="0"/>
              </a:spcAft>
              <a:buClr>
                <a:schemeClr val="dk1"/>
              </a:buClr>
              <a:buSzPts val="1200"/>
              <a:buFont typeface="Calibri"/>
              <a:buNone/>
            </a:pPr>
            <a:r>
              <a:rPr lang="en-US"/>
              <a:t>We’re now going to apply the Acting Out Cycle to a scenario. In this activity you’re going to read through the scenario and identify the student behavior happening in each phase of the acting out cycle. Adult responses are not provided, so you will want to think about possible adult actions/strategies that would be appropriate for each phase of the Acting Out Cycle. Remember, when selecting an action/strategy to keep function in mind and that the goal is to prevent further escalation or to manage the situation. </a:t>
            </a:r>
            <a:endParaRPr/>
          </a:p>
          <a:p>
            <a:pPr marL="0" lvl="0" indent="0" algn="l" rtl="0">
              <a:spcBef>
                <a:spcPts val="0"/>
              </a:spcBef>
              <a:spcAft>
                <a:spcPts val="0"/>
              </a:spcAft>
              <a:buNone/>
            </a:pPr>
            <a:endParaRPr/>
          </a:p>
        </p:txBody>
      </p:sp>
      <p:sp>
        <p:nvSpPr>
          <p:cNvPr id="1144" name="Google Shape;1144;p1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151</a:t>
            </a:fld>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p1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0" name="Google Shape;1150;p1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You will need to provide participants with access to the “HO10 Acting Out Cycle Scenario for Escape Function” handout. Please note that potential answers are provided at the bottom of the handout, so you may want to remove those before printing. This can be completed as an individual activity or a group activity. If you decide to do this as a group activity, you will need to determine how to form those groups. Make sure an opportunity for sharing (whether individually or in groups) is provided in order to process the activity. </a:t>
            </a:r>
            <a:endParaRPr/>
          </a:p>
          <a:p>
            <a:pPr marL="0" lvl="0" indent="0" algn="l" rtl="0">
              <a:spcBef>
                <a:spcPts val="0"/>
              </a:spcBef>
              <a:spcAft>
                <a:spcPts val="0"/>
              </a:spcAft>
              <a:buNone/>
            </a:pPr>
            <a:r>
              <a:rPr lang="en-US" b="1"/>
              <a:t>To Know/To Say:</a:t>
            </a:r>
            <a:r>
              <a:rPr lang="en-US" b="0"/>
              <a:t> </a:t>
            </a:r>
            <a:endParaRPr/>
          </a:p>
          <a:p>
            <a:pPr marL="0" marR="0" lvl="0" indent="0" algn="l" rtl="0">
              <a:lnSpc>
                <a:spcPct val="100000"/>
              </a:lnSpc>
              <a:spcBef>
                <a:spcPts val="0"/>
              </a:spcBef>
              <a:spcAft>
                <a:spcPts val="0"/>
              </a:spcAft>
              <a:buClr>
                <a:schemeClr val="dk1"/>
              </a:buClr>
              <a:buSzPts val="1200"/>
              <a:buFont typeface="Calibri"/>
              <a:buNone/>
            </a:pPr>
            <a:r>
              <a:rPr lang="en-US"/>
              <a:t>We are now going work through an activity that focuses on selecting appropriate strategies based upon function. The scenario provided is an Acting Out Cycle based upon an attention function. Your job will be to think about different strategies that might need to be used if the function was escape. </a:t>
            </a:r>
            <a:endParaRPr/>
          </a:p>
          <a:p>
            <a:pPr marL="0" lvl="0" indent="0" algn="l" rtl="0">
              <a:spcBef>
                <a:spcPts val="0"/>
              </a:spcBef>
              <a:spcAft>
                <a:spcPts val="0"/>
              </a:spcAft>
              <a:buNone/>
            </a:pPr>
            <a:endParaRPr/>
          </a:p>
        </p:txBody>
      </p:sp>
      <p:sp>
        <p:nvSpPr>
          <p:cNvPr id="1151" name="Google Shape;1151;p1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152</a:t>
            </a:fld>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p1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7" name="Google Shape;1157;p1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1158" name="Google Shape;1158;p1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153</a:t>
            </a:fld>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p1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4" name="Google Shape;1164;p1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You may wish to provide access to the “HO11 De-escalation of the Acting Out Cycle” handout to participants. This handout serves as a quick reference document that participants may find beneficial. You can have this activity designed as a personal reflection activity and/or you could provide small group opportunity for sharing. </a:t>
            </a:r>
            <a:endParaRPr/>
          </a:p>
          <a:p>
            <a:pPr marL="0" lvl="0" indent="0" algn="l" rtl="0">
              <a:spcBef>
                <a:spcPts val="0"/>
              </a:spcBef>
              <a:spcAft>
                <a:spcPts val="0"/>
              </a:spcAft>
              <a:buClr>
                <a:schemeClr val="dk1"/>
              </a:buClr>
              <a:buSzPts val="1200"/>
              <a:buFont typeface="Calibri"/>
              <a:buNone/>
            </a:pPr>
            <a:r>
              <a:rPr lang="en-US" b="1"/>
              <a:t>To Know/To Say:</a:t>
            </a:r>
            <a:r>
              <a:rPr lang="en-US" b="0"/>
              <a:t> </a:t>
            </a:r>
            <a:endParaRPr/>
          </a:p>
          <a:p>
            <a:pPr marL="0" lvl="0" indent="0" algn="l" rtl="0">
              <a:spcBef>
                <a:spcPts val="0"/>
              </a:spcBef>
              <a:spcAft>
                <a:spcPts val="0"/>
              </a:spcAft>
              <a:buClr>
                <a:schemeClr val="dk1"/>
              </a:buClr>
              <a:buSzPts val="1200"/>
              <a:buFont typeface="Calibri"/>
              <a:buNone/>
            </a:pPr>
            <a:r>
              <a:rPr lang="en-US" b="0"/>
              <a:t>Let’s take a moment and apply our knowledge of the Acting Out Cycle to our professional practice. </a:t>
            </a:r>
            <a:endParaRPr/>
          </a:p>
        </p:txBody>
      </p:sp>
      <p:sp>
        <p:nvSpPr>
          <p:cNvPr id="1165" name="Google Shape;1165;p1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154</a:t>
            </a:fld>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1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1" name="Google Shape;1171;p1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endParaRPr/>
          </a:p>
        </p:txBody>
      </p:sp>
      <p:sp>
        <p:nvSpPr>
          <p:cNvPr id="1172" name="Google Shape;1172;p1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155</a:t>
            </a:fld>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p1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8" name="Google Shape;1178;p1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To Know/To Say:</a:t>
            </a:r>
            <a:r>
              <a:rPr lang="en-US" b="0"/>
              <a:t> So, let’s take a moment to briefly review where we’ve been, and where to next.</a:t>
            </a:r>
            <a:endParaRPr/>
          </a:p>
        </p:txBody>
      </p:sp>
      <p:sp>
        <p:nvSpPr>
          <p:cNvPr id="1179" name="Google Shape;1179;p1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156</a:t>
            </a:fld>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p1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5" name="Google Shape;1185;p1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To Know/To Say:</a:t>
            </a:r>
            <a:r>
              <a:rPr lang="en-US" b="0"/>
              <a:t> </a:t>
            </a:r>
            <a:r>
              <a:rPr lang="en-US" sz="1200" b="0" i="0" u="none" strike="noStrike">
                <a:solidFill>
                  <a:schemeClr val="dk1"/>
                </a:solidFill>
                <a:latin typeface="Calibri"/>
                <a:ea typeface="Calibri"/>
                <a:cs typeface="Calibri"/>
                <a:sym typeface="Calibri"/>
              </a:rPr>
              <a:t>During this lesson, you learned how to apply function based thinking to the Acting Out Cycle. By examining patterns of behavior through the ABC model, you were able to determine the ‘why’ of the behavior. Using this information, you were able to proactively identify strategies at each phase of the Acting Out Cycle. Additional information can be found in the MO SW-PBS Handbook. </a:t>
            </a:r>
            <a:br>
              <a:rPr lang="en-US"/>
            </a:br>
            <a:endParaRPr/>
          </a:p>
          <a:p>
            <a:pPr marL="0" lvl="0" indent="0" algn="l" rtl="0">
              <a:spcBef>
                <a:spcPts val="0"/>
              </a:spcBef>
              <a:spcAft>
                <a:spcPts val="0"/>
              </a:spcAft>
              <a:buClr>
                <a:schemeClr val="dk1"/>
              </a:buClr>
              <a:buSzPts val="1200"/>
              <a:buFont typeface="Calibri"/>
              <a:buNone/>
            </a:pPr>
            <a:endParaRPr/>
          </a:p>
        </p:txBody>
      </p:sp>
      <p:sp>
        <p:nvSpPr>
          <p:cNvPr id="1186" name="Google Shape;1186;p1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157</a:t>
            </a:fld>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1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2" name="Google Shape;1192;p1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a:t>
            </a:r>
            <a:endParaRPr/>
          </a:p>
        </p:txBody>
      </p:sp>
      <p:sp>
        <p:nvSpPr>
          <p:cNvPr id="1193" name="Google Shape;1193;p1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158</a:t>
            </a:fld>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p1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9" name="Google Shape;1199;p1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0" name="Google Shape;1200;p1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Let’s being the work of developing a strategic and consistent understanding of science of behavior with these essential questions in mind. </a:t>
            </a:r>
            <a:endParaRPr/>
          </a:p>
        </p:txBody>
      </p:sp>
      <p:sp>
        <p:nvSpPr>
          <p:cNvPr id="167" name="Google Shape;16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As a learner, today you will develop an understanding of the </a:t>
            </a:r>
            <a:r>
              <a:rPr lang="en-US"/>
              <a:t>s</a:t>
            </a:r>
            <a:r>
              <a:rPr lang="en-US" b="0"/>
              <a:t>cience of </a:t>
            </a:r>
            <a:r>
              <a:rPr lang="en-US"/>
              <a:t>b</a:t>
            </a:r>
            <a:r>
              <a:rPr lang="en-US" b="0"/>
              <a:t>ehavior principles. This core competency is a driver for implementation of the SW-PBS framework. </a:t>
            </a:r>
            <a:endParaRPr/>
          </a:p>
          <a:p>
            <a:pPr marL="0" lvl="0" indent="0" algn="l" rtl="0">
              <a:spcBef>
                <a:spcPts val="0"/>
              </a:spcBef>
              <a:spcAft>
                <a:spcPts val="0"/>
              </a:spcAft>
              <a:buNone/>
            </a:pPr>
            <a:endParaRPr b="0"/>
          </a:p>
          <a:p>
            <a:pPr marL="0" lvl="0" indent="0" algn="l" rtl="0">
              <a:spcBef>
                <a:spcPts val="0"/>
              </a:spcBef>
              <a:spcAft>
                <a:spcPts val="0"/>
              </a:spcAft>
              <a:buNone/>
            </a:pPr>
            <a:r>
              <a:rPr lang="en-US" b="0"/>
              <a:t>Following this training, the expectation would be that teachers understand and utilize the science of behavior principles in their professional practice.  This will strengthen the implementation of </a:t>
            </a:r>
            <a:r>
              <a:rPr lang="en-US"/>
              <a:t>the</a:t>
            </a:r>
            <a:r>
              <a:rPr lang="en-US" b="0"/>
              <a:t> SW-PBS framework, from the use of Effective Teaching and Learning Practices at the universal (Tier 1) level to the implementation of strategies selected for use in a behavior plan at the individualized (Tier 3) level. </a:t>
            </a:r>
            <a:endParaRPr/>
          </a:p>
        </p:txBody>
      </p:sp>
      <p:sp>
        <p:nvSpPr>
          <p:cNvPr id="174" name="Google Shape;17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b="0"/>
              <a:t>We are going to start our learning by understanding the importance and relevance of the Science of Behavior principles. </a:t>
            </a:r>
            <a:endParaRPr/>
          </a:p>
        </p:txBody>
      </p:sp>
      <p:sp>
        <p:nvSpPr>
          <p:cNvPr id="181" name="Google Shape;18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Delete or hide this slide if presenting from the beginning of the module</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b="0"/>
              <a:t>The ABC logic and Science of Behavior principles impact several of the Missouri Teacher Leader Standards. The foundational nature of this content connects directly to structuring positive classroom environments that structure on-task, engaged learning opportunities. Additionally, the ABC logic provides foundational knowledge that teachers can use to explore changes in teaching behaviors that will improve student performance. </a:t>
            </a:r>
            <a:endParaRPr b="1"/>
          </a:p>
        </p:txBody>
      </p:sp>
      <p:sp>
        <p:nvSpPr>
          <p:cNvPr id="188" name="Google Shape;18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b="1"/>
          </a:p>
        </p:txBody>
      </p:sp>
      <p:sp>
        <p:nvSpPr>
          <p:cNvPr id="195" name="Google Shape;19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1: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a:t>
            </a:r>
            <a:r>
              <a:rPr lang="en-US" b="0"/>
              <a:t>  </a:t>
            </a:r>
            <a:r>
              <a:rPr lang="en-US"/>
              <a:t>This slide has animation. Read the question, pause, and then advance the slide with pauses after each question. </a:t>
            </a:r>
            <a:endParaRPr b="0"/>
          </a:p>
          <a:p>
            <a:pPr marL="0" lvl="0" indent="0" algn="l" rtl="0">
              <a:spcBef>
                <a:spcPts val="0"/>
              </a:spcBef>
              <a:spcAft>
                <a:spcPts val="0"/>
              </a:spcAft>
              <a:buNone/>
            </a:pPr>
            <a:r>
              <a:rPr lang="en-US" b="1"/>
              <a:t>To Know/To Say:</a:t>
            </a:r>
            <a:r>
              <a:rPr lang="en-US" b="0"/>
              <a:t> </a:t>
            </a:r>
            <a:r>
              <a:rPr lang="en-US"/>
              <a:t>A person continues exhibiting a specific behavior because the behavior serves a communicative purpose.  In other words, the behavior is meeting a need.  Our job is to “decipher” the need that is being communicated. </a:t>
            </a:r>
            <a:endParaRPr/>
          </a:p>
          <a:p>
            <a:pPr marL="0" lvl="0" indent="0" algn="l" rtl="0">
              <a:spcBef>
                <a:spcPts val="0"/>
              </a:spcBef>
              <a:spcAft>
                <a:spcPts val="0"/>
              </a:spcAft>
              <a:buNone/>
            </a:pPr>
            <a:endParaRPr>
              <a:latin typeface="Calibri"/>
              <a:ea typeface="Calibri"/>
              <a:cs typeface="Calibri"/>
              <a:sym typeface="Calibri"/>
            </a:endParaRPr>
          </a:p>
        </p:txBody>
      </p:sp>
      <p:sp>
        <p:nvSpPr>
          <p:cNvPr id="202" name="Google Shape;20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21</a:t>
            </a:fld>
            <a:endParaRPr>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endParaRPr b="0"/>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a:t>S</a:t>
            </a:r>
            <a:r>
              <a:rPr lang="en-US" sz="1200" b="0" i="0" u="none" strike="noStrike">
                <a:solidFill>
                  <a:schemeClr val="dk1"/>
                </a:solidFill>
                <a:latin typeface="Calibri"/>
                <a:ea typeface="Calibri"/>
                <a:cs typeface="Calibri"/>
                <a:sym typeface="Calibri"/>
              </a:rPr>
              <a:t>W-PBS is grounded in the science of behavior known as Applied Behavior Analysis (ABA). Applied Behavior Analysis is the design, implementation, and evaluation of environmental modifications to produce socially significant improvement in behavior (Alberto &amp; Troutman, 2012; Baer, Wolf, &amp; Risley, 1968; Sulzer-Azaroff &amp; Mayer 1991). In short, the science of behavior focuses on making changes to the environment to lead to changes in behavior.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Applied behavioral analysis relies on the following assumptions:</a:t>
            </a:r>
            <a:endParaRPr/>
          </a:p>
          <a:p>
            <a:pPr marL="171450" lvl="0" indent="-171450" algn="l" rtl="0">
              <a:spcBef>
                <a:spcPts val="0"/>
              </a:spcBef>
              <a:spcAft>
                <a:spcPts val="0"/>
              </a:spcAft>
              <a:buClr>
                <a:schemeClr val="dk1"/>
              </a:buClr>
              <a:buSzPts val="1200"/>
              <a:buFont typeface="Calibri"/>
              <a:buChar char="-"/>
            </a:pPr>
            <a:r>
              <a:rPr lang="en-US" sz="1200" b="0" i="0" u="none" strike="noStrike">
                <a:solidFill>
                  <a:schemeClr val="dk1"/>
                </a:solidFill>
                <a:latin typeface="Calibri"/>
                <a:ea typeface="Calibri"/>
                <a:cs typeface="Calibri"/>
                <a:sym typeface="Calibri"/>
              </a:rPr>
              <a:t>Behavior is learned – over-time, individuals learn to demonstrate certain behaviors. </a:t>
            </a:r>
            <a:endParaRPr/>
          </a:p>
          <a:p>
            <a:pPr marL="171450" lvl="0" indent="-171450" algn="l" rtl="0">
              <a:spcBef>
                <a:spcPts val="0"/>
              </a:spcBef>
              <a:spcAft>
                <a:spcPts val="0"/>
              </a:spcAft>
              <a:buClr>
                <a:schemeClr val="dk1"/>
              </a:buClr>
              <a:buSzPts val="1200"/>
              <a:buFont typeface="Calibri"/>
              <a:buChar char="-"/>
            </a:pPr>
            <a:r>
              <a:rPr lang="en-US" sz="1200" b="0" i="0" u="none" strike="noStrike">
                <a:solidFill>
                  <a:schemeClr val="dk1"/>
                </a:solidFill>
                <a:latin typeface="Calibri"/>
                <a:ea typeface="Calibri"/>
                <a:cs typeface="Calibri"/>
                <a:sym typeface="Calibri"/>
              </a:rPr>
              <a:t>Behavior has a predictable pattern – in the presence of certain triggers and consequential responses, behavior is maintained. Continued access to these triggers and responses will result in a pattern of behavior developing. </a:t>
            </a:r>
            <a:endParaRPr/>
          </a:p>
          <a:p>
            <a:pPr marL="171450" lvl="0" indent="-171450" algn="l" rtl="0">
              <a:spcBef>
                <a:spcPts val="0"/>
              </a:spcBef>
              <a:spcAft>
                <a:spcPts val="0"/>
              </a:spcAft>
              <a:buClr>
                <a:schemeClr val="dk1"/>
              </a:buClr>
              <a:buSzPts val="1200"/>
              <a:buFont typeface="Calibri"/>
              <a:buChar char="-"/>
            </a:pPr>
            <a:r>
              <a:rPr lang="en-US"/>
              <a:t>Behavior is a form of communication – behavior is functionally related to a need. Individuals continue to demonstrate a behavior because the consequence to the behavior consistently results in the need being met.</a:t>
            </a:r>
            <a:endParaRPr/>
          </a:p>
          <a:p>
            <a:pPr marL="171450" lvl="0" indent="-95250" algn="l" rtl="0">
              <a:spcBef>
                <a:spcPts val="0"/>
              </a:spcBef>
              <a:spcAft>
                <a:spcPts val="0"/>
              </a:spcAft>
              <a:buClr>
                <a:schemeClr val="dk1"/>
              </a:buClr>
              <a:buSzPts val="1200"/>
              <a:buFont typeface="Calibri"/>
              <a:buNone/>
            </a:pP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In essence, you can increase the likelihood that someone will engage in a given behavior by structuring the environment in predictable ways. SW-PBS helps schools make changes in the physical environment and </a:t>
            </a:r>
            <a:r>
              <a:rPr lang="en-US" sz="1200" b="0" i="1" u="none" strike="noStrike">
                <a:solidFill>
                  <a:schemeClr val="dk1"/>
                </a:solidFill>
                <a:latin typeface="Calibri"/>
                <a:ea typeface="Calibri"/>
                <a:cs typeface="Calibri"/>
                <a:sym typeface="Calibri"/>
              </a:rPr>
              <a:t>adult </a:t>
            </a:r>
            <a:r>
              <a:rPr lang="en-US" sz="1200" b="0" i="0" u="none" strike="noStrike">
                <a:solidFill>
                  <a:schemeClr val="dk1"/>
                </a:solidFill>
                <a:latin typeface="Calibri"/>
                <a:ea typeface="Calibri"/>
                <a:cs typeface="Calibri"/>
                <a:sym typeface="Calibri"/>
              </a:rPr>
              <a:t>behaviors that exist in those environments (e.g., schoolwide, classroom, non-classroom settings) that will, in turn, encourage change in student behavior.</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SW-PBS has used the ABCs of behavior to inform the essential components of this framework. Here we will provide you more detailed information about the Science of Behavior (e.g., antecedent, behavior, consequence; ABCs) and how this understanding will deepen your knowledge of many concepts that provide the foundation of SW-PBS. </a:t>
            </a:r>
            <a:endParaRPr b="0"/>
          </a:p>
          <a:p>
            <a:pPr marL="0" lvl="0" indent="0" algn="l" rtl="0">
              <a:spcBef>
                <a:spcPts val="0"/>
              </a:spcBef>
              <a:spcAft>
                <a:spcPts val="0"/>
              </a:spcAft>
              <a:buNone/>
            </a:pPr>
            <a:br>
              <a:rPr lang="en-US"/>
            </a:br>
            <a:endParaRPr b="0"/>
          </a:p>
          <a:p>
            <a:pPr marL="0" lvl="0" indent="0" algn="l" rtl="0">
              <a:spcBef>
                <a:spcPts val="0"/>
              </a:spcBef>
              <a:spcAft>
                <a:spcPts val="0"/>
              </a:spcAft>
              <a:buNone/>
            </a:pPr>
            <a:endParaRPr b="0"/>
          </a:p>
          <a:p>
            <a:pPr marL="0" lvl="0" indent="0" algn="l" rtl="0">
              <a:spcBef>
                <a:spcPts val="0"/>
              </a:spcBef>
              <a:spcAft>
                <a:spcPts val="0"/>
              </a:spcAft>
              <a:buNone/>
            </a:pPr>
            <a:endParaRPr b="1"/>
          </a:p>
        </p:txBody>
      </p:sp>
      <p:sp>
        <p:nvSpPr>
          <p:cNvPr id="209" name="Google Shape;20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b="0"/>
              <a:t>These are three terms that are going to appear a lot during our learning today. While they will be further defined later, this is an opportunity to frontload your understanding of these terms. </a:t>
            </a:r>
            <a:endParaRPr/>
          </a:p>
        </p:txBody>
      </p:sp>
      <p:sp>
        <p:nvSpPr>
          <p:cNvPr id="216" name="Google Shape;21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b="0"/>
              <a:t>Now that we have a general idea of this topic and its importance, let’s deepen our understanding of this topic. </a:t>
            </a:r>
            <a:endParaRPr/>
          </a:p>
        </p:txBody>
      </p:sp>
      <p:sp>
        <p:nvSpPr>
          <p:cNvPr id="223" name="Google Shape;22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
        <p:nvSpPr>
          <p:cNvPr id="229" name="Google Shape;229;p25:notes"/>
          <p:cNvSpPr>
            <a:spLocks noGrp="1" noRot="1" noChangeAspect="1"/>
          </p:cNvSpPr>
          <p:nvPr>
            <p:ph type="sldImg" idx="2"/>
          </p:nvPr>
        </p:nvSpPr>
        <p:spPr>
          <a:xfrm>
            <a:off x="1152525" y="698500"/>
            <a:ext cx="4652963"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0" name="Google Shape;23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Central to understanding Applied Behavior Analysis is knowing your ABCs–an acronym for the three-part contingency of </a:t>
            </a:r>
            <a:r>
              <a:rPr lang="en-US" sz="1200" b="0" i="1" u="none" strike="noStrike">
                <a:solidFill>
                  <a:schemeClr val="dk1"/>
                </a:solidFill>
                <a:latin typeface="Calibri"/>
                <a:ea typeface="Calibri"/>
                <a:cs typeface="Calibri"/>
                <a:sym typeface="Calibri"/>
              </a:rPr>
              <a:t>Antecedent</a:t>
            </a:r>
            <a:r>
              <a:rPr lang="en-US" sz="1200" b="0" i="0" u="none" strike="noStrike">
                <a:solidFill>
                  <a:schemeClr val="dk1"/>
                </a:solidFill>
                <a:latin typeface="Calibri"/>
                <a:ea typeface="Calibri"/>
                <a:cs typeface="Calibri"/>
                <a:sym typeface="Calibri"/>
              </a:rPr>
              <a:t>–</a:t>
            </a:r>
            <a:r>
              <a:rPr lang="en-US" sz="1200" b="0" i="1" u="none" strike="noStrike">
                <a:solidFill>
                  <a:schemeClr val="dk1"/>
                </a:solidFill>
                <a:latin typeface="Calibri"/>
                <a:ea typeface="Calibri"/>
                <a:cs typeface="Calibri"/>
                <a:sym typeface="Calibri"/>
              </a:rPr>
              <a:t>Behavior</a:t>
            </a:r>
            <a:r>
              <a:rPr lang="en-US" sz="1200" b="0" i="0" u="none" strike="noStrike">
                <a:solidFill>
                  <a:schemeClr val="dk1"/>
                </a:solidFill>
                <a:latin typeface="Calibri"/>
                <a:ea typeface="Calibri"/>
                <a:cs typeface="Calibri"/>
                <a:sym typeface="Calibri"/>
              </a:rPr>
              <a:t>–</a:t>
            </a:r>
            <a:r>
              <a:rPr lang="en-US" sz="1200" b="0" i="1" u="none" strike="noStrike">
                <a:solidFill>
                  <a:schemeClr val="dk1"/>
                </a:solidFill>
                <a:latin typeface="Calibri"/>
                <a:ea typeface="Calibri"/>
                <a:cs typeface="Calibri"/>
                <a:sym typeface="Calibri"/>
              </a:rPr>
              <a:t>Consequence</a:t>
            </a:r>
            <a:r>
              <a:rPr lang="en-US" sz="1200" b="0" i="0" u="none" strike="noStrike">
                <a:solidFill>
                  <a:schemeClr val="dk1"/>
                </a:solidFill>
                <a:latin typeface="Calibri"/>
                <a:ea typeface="Calibri"/>
                <a:cs typeface="Calibri"/>
                <a:sym typeface="Calibri"/>
              </a:rPr>
              <a:t>. That is, something happens (the </a:t>
            </a:r>
            <a:r>
              <a:rPr lang="en-US" sz="1200" b="0" i="1" u="none" strike="noStrike">
                <a:solidFill>
                  <a:schemeClr val="dk1"/>
                </a:solidFill>
                <a:latin typeface="Calibri"/>
                <a:ea typeface="Calibri"/>
                <a:cs typeface="Calibri"/>
                <a:sym typeface="Calibri"/>
              </a:rPr>
              <a:t>Antecedent</a:t>
            </a:r>
            <a:r>
              <a:rPr lang="en-US" sz="1200" b="0" i="0" u="none" strike="noStrike">
                <a:solidFill>
                  <a:schemeClr val="dk1"/>
                </a:solidFill>
                <a:latin typeface="Calibri"/>
                <a:ea typeface="Calibri"/>
                <a:cs typeface="Calibri"/>
                <a:sym typeface="Calibri"/>
              </a:rPr>
              <a:t>), which leads to a </a:t>
            </a:r>
            <a:r>
              <a:rPr lang="en-US" sz="1200" b="0" i="1" u="none" strike="noStrike">
                <a:solidFill>
                  <a:schemeClr val="dk1"/>
                </a:solidFill>
                <a:latin typeface="Calibri"/>
                <a:ea typeface="Calibri"/>
                <a:cs typeface="Calibri"/>
                <a:sym typeface="Calibri"/>
              </a:rPr>
              <a:t>Behavior</a:t>
            </a:r>
            <a:r>
              <a:rPr lang="en-US" sz="1200" b="0" i="0" u="none" strike="noStrike">
                <a:solidFill>
                  <a:schemeClr val="dk1"/>
                </a:solidFill>
                <a:latin typeface="Calibri"/>
                <a:ea typeface="Calibri"/>
                <a:cs typeface="Calibri"/>
                <a:sym typeface="Calibri"/>
              </a:rPr>
              <a:t>, resulting in a </a:t>
            </a:r>
            <a:r>
              <a:rPr lang="en-US" sz="1200" b="0" i="1" u="none" strike="noStrike">
                <a:solidFill>
                  <a:schemeClr val="dk1"/>
                </a:solidFill>
                <a:latin typeface="Calibri"/>
                <a:ea typeface="Calibri"/>
                <a:cs typeface="Calibri"/>
                <a:sym typeface="Calibri"/>
              </a:rPr>
              <a:t>Consequence</a:t>
            </a:r>
            <a:r>
              <a:rPr lang="en-US" sz="1200" b="0" i="0" u="none" strike="noStrike">
                <a:solidFill>
                  <a:schemeClr val="dk1"/>
                </a:solidFill>
                <a:latin typeface="Calibri"/>
                <a:ea typeface="Calibri"/>
                <a:cs typeface="Calibri"/>
                <a:sym typeface="Calibri"/>
              </a:rPr>
              <a:t>. When the same pattern of A-B-C happens repeatedly, we know the antecedents and consequences are maintaining the behavior.  In order to change the behavior:</a:t>
            </a: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a replacement behavior will need to be taught.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potential changes to antecedents will need to be considered to occasion the replacement behavior.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potential changes to consequences will need to be considered to reinforce demonstration of the replacement behavior, and to </a:t>
            </a:r>
            <a:r>
              <a:rPr lang="en-US"/>
              <a:t>stop reinforcing the unexpected behavior.</a:t>
            </a:r>
            <a:r>
              <a:rPr lang="en-US" sz="1200" b="0" i="0" u="none" strike="noStrike">
                <a:solidFill>
                  <a:schemeClr val="dk1"/>
                </a:solidFill>
                <a:latin typeface="Calibri"/>
                <a:ea typeface="Calibri"/>
                <a:cs typeface="Calibri"/>
                <a:sym typeface="Calibri"/>
              </a:rPr>
              <a:t>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Together, careful consideration to each part of the three-part contingency will promote increased demonstration of desired behavior(s). </a:t>
            </a:r>
            <a:endParaRPr b="0"/>
          </a:p>
          <a:p>
            <a:pPr marL="0" lvl="0" indent="0" algn="l" rtl="0">
              <a:spcBef>
                <a:spcPts val="0"/>
              </a:spcBef>
              <a:spcAft>
                <a:spcPts val="0"/>
              </a:spcAft>
              <a:buNone/>
            </a:pPr>
            <a:br>
              <a:rPr lang="en-US"/>
            </a:b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Introduce scenario, pause for time to read, then engage. </a:t>
            </a:r>
            <a:endParaRPr/>
          </a:p>
          <a:p>
            <a:pPr marL="0" lvl="0" indent="0" algn="l" rtl="0">
              <a:spcBef>
                <a:spcPts val="0"/>
              </a:spcBef>
              <a:spcAft>
                <a:spcPts val="0"/>
              </a:spcAft>
              <a:buNone/>
            </a:pPr>
            <a:r>
              <a:rPr lang="en-US" b="1"/>
              <a:t>To Know/To Say:</a:t>
            </a:r>
            <a:endParaRPr/>
          </a:p>
          <a:p>
            <a:pPr marL="0" lvl="0" indent="0" algn="l" rtl="0">
              <a:spcBef>
                <a:spcPts val="0"/>
              </a:spcBef>
              <a:spcAft>
                <a:spcPts val="0"/>
              </a:spcAft>
              <a:buNone/>
            </a:pPr>
            <a:r>
              <a:rPr lang="en-US" b="0"/>
              <a:t>Consider the following example. </a:t>
            </a:r>
            <a:endParaRPr/>
          </a:p>
          <a:p>
            <a:pPr marL="0" lvl="0" indent="0" algn="l" rtl="0">
              <a:spcBef>
                <a:spcPts val="0"/>
              </a:spcBef>
              <a:spcAft>
                <a:spcPts val="0"/>
              </a:spcAft>
              <a:buNone/>
            </a:pPr>
            <a:endParaRPr b="0"/>
          </a:p>
          <a:p>
            <a:pPr marL="0" lvl="0" indent="0" algn="l" rtl="0">
              <a:spcBef>
                <a:spcPts val="0"/>
              </a:spcBef>
              <a:spcAft>
                <a:spcPts val="0"/>
              </a:spcAft>
              <a:buNone/>
            </a:pPr>
            <a:r>
              <a:rPr lang="en-US" b="0"/>
              <a:t>Given this current scenario, how likely are you to bring this dish to another potluck?</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Consider how this scenario might differ had the consequences been different. What if, for instance, no one indicated how much they liked your recipe, there were no requests for you to share your recipe, and you left with most of the contents of your dish while others left with empty dishes? How likely </a:t>
            </a:r>
            <a:r>
              <a:rPr lang="en-US"/>
              <a:t>would you be</a:t>
            </a:r>
            <a:r>
              <a:rPr lang="en-US" sz="1200" b="0" i="0" u="none" strike="noStrike">
                <a:solidFill>
                  <a:schemeClr val="dk1"/>
                </a:solidFill>
                <a:latin typeface="Calibri"/>
                <a:ea typeface="Calibri"/>
                <a:cs typeface="Calibri"/>
                <a:sym typeface="Calibri"/>
              </a:rPr>
              <a:t> to make this dish for the next potluck?</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The antecedents and consequences work in tandem to impact future demonstration of a behavior.</a:t>
            </a:r>
            <a:endParaRPr/>
          </a:p>
          <a:p>
            <a:pPr marL="0" lvl="0" indent="0" algn="l" rtl="0">
              <a:spcBef>
                <a:spcPts val="0"/>
              </a:spcBef>
              <a:spcAft>
                <a:spcPts val="0"/>
              </a:spcAft>
              <a:buNone/>
            </a:pPr>
            <a:endParaRPr b="0"/>
          </a:p>
          <a:p>
            <a:pPr marL="0" lvl="0" indent="0" algn="l" rtl="0">
              <a:spcBef>
                <a:spcPts val="0"/>
              </a:spcBef>
              <a:spcAft>
                <a:spcPts val="0"/>
              </a:spcAft>
              <a:buNone/>
            </a:pPr>
            <a:br>
              <a:rPr lang="en-US"/>
            </a:br>
            <a:endParaRPr b="0"/>
          </a:p>
        </p:txBody>
      </p:sp>
      <p:sp>
        <p:nvSpPr>
          <p:cNvPr id="238" name="Google Shape;23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3" name="Google Shape;24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endParaRPr b="0"/>
          </a:p>
          <a:p>
            <a:pPr marL="0" lvl="0" indent="0" algn="l" rtl="0">
              <a:spcBef>
                <a:spcPts val="0"/>
              </a:spcBef>
              <a:spcAft>
                <a:spcPts val="0"/>
              </a:spcAft>
              <a:buNone/>
            </a:pPr>
            <a:r>
              <a:rPr lang="en-US" b="1"/>
              <a:t>To Know/To Say:</a:t>
            </a:r>
            <a:endParaRPr/>
          </a:p>
          <a:p>
            <a:pPr marL="0" lvl="0" indent="0" algn="l" rtl="0">
              <a:spcBef>
                <a:spcPts val="0"/>
              </a:spcBef>
              <a:spcAft>
                <a:spcPts val="0"/>
              </a:spcAft>
              <a:buNone/>
            </a:pPr>
            <a:r>
              <a:rPr lang="en-US"/>
              <a:t>Let’s talk about different contingencies in more detail. </a:t>
            </a:r>
            <a:endParaRPr/>
          </a:p>
          <a:p>
            <a:pPr marL="0" lvl="0" indent="0" algn="l" rtl="0">
              <a:spcBef>
                <a:spcPts val="0"/>
              </a:spcBef>
              <a:spcAft>
                <a:spcPts val="0"/>
              </a:spcAft>
              <a:buNone/>
            </a:pP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Antecedents trigger the behaviors that follow. Antecedents can include the physical setting, the time of the day, the materials, person or people present, as well as how and what directions are given. When you ensure a well-managed classroom setting, provide appropriate materials, establish clear expectations, and give specific directions, you can increase the likelihood of expected student behavior. </a:t>
            </a:r>
            <a:endParaRPr/>
          </a:p>
        </p:txBody>
      </p:sp>
      <p:sp>
        <p:nvSpPr>
          <p:cNvPr id="244" name="Google Shape;24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27</a:t>
            </a:fld>
            <a:endParaRPr sz="1200">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8" name="Google Shape;25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endParaRPr b="0"/>
          </a:p>
          <a:p>
            <a:pPr marL="0" lvl="0" indent="0" algn="l" rtl="0">
              <a:spcBef>
                <a:spcPts val="0"/>
              </a:spcBef>
              <a:spcAft>
                <a:spcPts val="0"/>
              </a:spcAft>
              <a:buNone/>
            </a:pPr>
            <a:r>
              <a:rPr lang="en-US" b="1"/>
              <a:t>To Know/To Say:</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Behavior is some sort of action; essentially, it is what someone does. It can be observed and therefore measured as to how long, how often, or how intensely it occurs.  Sitting is a behavior. Standing is a behavior. Singing is a behavior. Running is a behavior. Drinking, eating, laughing, writing, drawing, ignoring, refusing, fighting, cussing, helping, cleaning, typing, and chatting are all behaviors. Certain antecedent conditions can make a behavior more or less likely to occur. </a:t>
            </a:r>
            <a:endParaRPr/>
          </a:p>
        </p:txBody>
      </p:sp>
      <p:sp>
        <p:nvSpPr>
          <p:cNvPr id="259" name="Google Shape;25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28</a:t>
            </a:fld>
            <a:endParaRPr sz="1200">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3" name="Google Shape;27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endParaRPr b="0"/>
          </a:p>
          <a:p>
            <a:pPr marL="0" lvl="0" indent="0" algn="l" rtl="0">
              <a:spcBef>
                <a:spcPts val="0"/>
              </a:spcBef>
              <a:spcAft>
                <a:spcPts val="0"/>
              </a:spcAft>
              <a:buNone/>
            </a:pPr>
            <a:r>
              <a:rPr lang="en-US" b="1"/>
              <a:t>To Know/To Say:</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Consequences are the resulting events or outcomes that occur immediately following the behavior. In the classroom, this might include the reaction of the teacher and peers (attention, specific positive feedback, or correction) or might include removal of tasks or remov</a:t>
            </a:r>
            <a:r>
              <a:rPr lang="en-US"/>
              <a:t>al of the student </a:t>
            </a:r>
            <a:r>
              <a:rPr lang="en-US" sz="1200" b="0" i="0" u="none" strike="noStrike">
                <a:solidFill>
                  <a:schemeClr val="dk1"/>
                </a:solidFill>
                <a:latin typeface="Calibri"/>
                <a:ea typeface="Calibri"/>
                <a:cs typeface="Calibri"/>
                <a:sym typeface="Calibri"/>
              </a:rPr>
              <a:t>from the environment. Consequences may increase (reinforce), maintain, or decrease (</a:t>
            </a:r>
            <a:r>
              <a:rPr lang="en-US"/>
              <a:t>discourage</a:t>
            </a:r>
            <a:r>
              <a:rPr lang="en-US" sz="1200" b="0" i="0" u="none" strike="noStrike">
                <a:solidFill>
                  <a:schemeClr val="dk1"/>
                </a:solidFill>
                <a:latin typeface="Calibri"/>
                <a:ea typeface="Calibri"/>
                <a:cs typeface="Calibri"/>
                <a:sym typeface="Calibri"/>
              </a:rPr>
              <a:t>) the likelihood of future behavior (Alberto &amp; Troutman, 2012). </a:t>
            </a:r>
            <a:endParaRPr/>
          </a:p>
        </p:txBody>
      </p:sp>
      <p:sp>
        <p:nvSpPr>
          <p:cNvPr id="274" name="Google Shape;27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29</a:t>
            </a:fld>
            <a:endParaRPr sz="1200">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b="1"/>
          </a:p>
          <a:p>
            <a:pPr marL="0" lvl="0" indent="0" algn="l" rtl="0">
              <a:spcBef>
                <a:spcPts val="0"/>
              </a:spcBef>
              <a:spcAft>
                <a:spcPts val="0"/>
              </a:spcAft>
              <a:buNone/>
            </a:pPr>
            <a:endParaRPr/>
          </a:p>
        </p:txBody>
      </p:sp>
      <p:sp>
        <p:nvSpPr>
          <p:cNvPr id="76" name="Google Shape;7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b="0"/>
              <a:t>Let’s practice applying the ABC logic and the Science of Behavior principals to several examples. </a:t>
            </a:r>
            <a:endParaRPr/>
          </a:p>
        </p:txBody>
      </p:sp>
      <p:sp>
        <p:nvSpPr>
          <p:cNvPr id="289" name="Google Shape;28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endParaRPr b="0"/>
          </a:p>
          <a:p>
            <a:pPr marL="0" lvl="0" indent="0" algn="l" rtl="0">
              <a:spcBef>
                <a:spcPts val="0"/>
              </a:spcBef>
              <a:spcAft>
                <a:spcPts val="0"/>
              </a:spcAft>
              <a:buNone/>
            </a:pPr>
            <a:r>
              <a:rPr lang="en-US" b="1"/>
              <a:t>To Know/To Say:</a:t>
            </a:r>
            <a:endParaRPr/>
          </a:p>
          <a:p>
            <a:pPr marL="0" lvl="0" indent="0" algn="l" rtl="0">
              <a:spcBef>
                <a:spcPts val="0"/>
              </a:spcBef>
              <a:spcAft>
                <a:spcPts val="0"/>
              </a:spcAft>
              <a:buNone/>
            </a:pPr>
            <a:r>
              <a:rPr lang="en-US"/>
              <a:t>The following are examples from the IRIS Center (2009). </a:t>
            </a:r>
            <a:endParaRPr/>
          </a:p>
          <a:p>
            <a:pPr marL="0" lvl="0" indent="0" algn="l" rtl="0">
              <a:spcBef>
                <a:spcPts val="0"/>
              </a:spcBef>
              <a:spcAft>
                <a:spcPts val="0"/>
              </a:spcAft>
              <a:buNone/>
            </a:pPr>
            <a:endParaRPr/>
          </a:p>
          <a:p>
            <a:pPr marL="0" lvl="0" indent="0" algn="l" rtl="0">
              <a:spcBef>
                <a:spcPts val="0"/>
              </a:spcBef>
              <a:spcAft>
                <a:spcPts val="0"/>
              </a:spcAft>
              <a:buNone/>
            </a:pPr>
            <a:r>
              <a:rPr lang="en-US"/>
              <a:t>Take a moment to read through each of these students scenarios.</a:t>
            </a:r>
            <a:endParaRPr/>
          </a:p>
        </p:txBody>
      </p:sp>
      <p:sp>
        <p:nvSpPr>
          <p:cNvPr id="296" name="Google Shape;29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endParaRPr b="0"/>
          </a:p>
          <a:p>
            <a:pPr marL="0" lvl="0" indent="0" algn="l" rtl="0">
              <a:spcBef>
                <a:spcPts val="0"/>
              </a:spcBef>
              <a:spcAft>
                <a:spcPts val="0"/>
              </a:spcAft>
              <a:buNone/>
            </a:pPr>
            <a:r>
              <a:rPr lang="en-US" b="1"/>
              <a:t>To Know/To Say:</a:t>
            </a:r>
            <a:endParaRPr/>
          </a:p>
          <a:p>
            <a:pPr marL="0" lvl="0" indent="0" algn="l" rtl="0">
              <a:spcBef>
                <a:spcPts val="0"/>
              </a:spcBef>
              <a:spcAft>
                <a:spcPts val="0"/>
              </a:spcAft>
              <a:buNone/>
            </a:pPr>
            <a:r>
              <a:rPr lang="en-US" b="0"/>
              <a:t>Let’s apply the ABC model to the previous student scenarios for Daje, Dawson, and Cheralynn. </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In these examples, Daje, Dawson, and Cheralynn were all assigned class work, but the consequences that occurred were different.</a:t>
            </a:r>
            <a:endParaRPr/>
          </a:p>
          <a:p>
            <a:pPr marL="0" lvl="0" indent="0" algn="l" rtl="0">
              <a:spcBef>
                <a:spcPts val="0"/>
              </a:spcBef>
              <a:spcAft>
                <a:spcPts val="0"/>
              </a:spcAft>
              <a:buNone/>
            </a:pPr>
            <a:endParaRPr b="0"/>
          </a:p>
          <a:p>
            <a:pPr marL="0" lvl="0" indent="0" algn="l" rtl="0">
              <a:spcBef>
                <a:spcPts val="0"/>
              </a:spcBef>
              <a:spcAft>
                <a:spcPts val="0"/>
              </a:spcAft>
              <a:buNone/>
            </a:pPr>
            <a:r>
              <a:rPr lang="en-US" b="0"/>
              <a:t>How will each consequence influence the students’ future behaviors?</a:t>
            </a:r>
            <a:endParaRPr/>
          </a:p>
        </p:txBody>
      </p:sp>
      <p:sp>
        <p:nvSpPr>
          <p:cNvPr id="305" name="Google Shape;30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endParaRPr b="0"/>
          </a:p>
          <a:p>
            <a:pPr marL="0" lvl="0" indent="0" algn="l" rtl="0">
              <a:spcBef>
                <a:spcPts val="0"/>
              </a:spcBef>
              <a:spcAft>
                <a:spcPts val="0"/>
              </a:spcAft>
              <a:buNone/>
            </a:pPr>
            <a:r>
              <a:rPr lang="en-US" b="1"/>
              <a:t>To Know/To Say:</a:t>
            </a:r>
            <a:endParaRPr/>
          </a:p>
          <a:p>
            <a:pPr marL="0" lvl="0" indent="0" algn="l" rtl="0">
              <a:spcBef>
                <a:spcPts val="0"/>
              </a:spcBef>
              <a:spcAft>
                <a:spcPts val="0"/>
              </a:spcAft>
              <a:buNone/>
            </a:pPr>
            <a:r>
              <a:rPr lang="en-US" b="0" i="0"/>
              <a:t>The learning for each of these students was different based upon the combination of each of the ABC contingencies. It is especially important to note that consequences can impact the future occurrence of behaviors. </a:t>
            </a:r>
            <a:endParaRPr/>
          </a:p>
        </p:txBody>
      </p:sp>
      <p:sp>
        <p:nvSpPr>
          <p:cNvPr id="312" name="Google Shape;31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 </a:t>
            </a:r>
            <a:endParaRPr/>
          </a:p>
          <a:p>
            <a:pPr marL="0" lvl="0" indent="0" algn="l" rtl="0">
              <a:spcBef>
                <a:spcPts val="0"/>
              </a:spcBef>
              <a:spcAft>
                <a:spcPts val="0"/>
              </a:spcAft>
              <a:buNone/>
            </a:pPr>
            <a:r>
              <a:rPr lang="en-US" b="1"/>
              <a:t>To Know/To Say:</a:t>
            </a:r>
            <a:endParaRPr/>
          </a:p>
          <a:p>
            <a:pPr marL="0" lvl="0" indent="0" algn="l" rtl="0">
              <a:spcBef>
                <a:spcPts val="0"/>
              </a:spcBef>
              <a:spcAft>
                <a:spcPts val="0"/>
              </a:spcAft>
              <a:buNone/>
            </a:pPr>
            <a:r>
              <a:rPr lang="en-US" b="0" i="0"/>
              <a:t>Let’s practice this applying the ABC logic to another scenario. </a:t>
            </a:r>
            <a:endParaRPr/>
          </a:p>
          <a:p>
            <a:pPr marL="0" lvl="0" indent="0" algn="l" rtl="0">
              <a:spcBef>
                <a:spcPts val="0"/>
              </a:spcBef>
              <a:spcAft>
                <a:spcPts val="0"/>
              </a:spcAft>
              <a:buNone/>
            </a:pPr>
            <a:endParaRPr b="0" i="0"/>
          </a:p>
          <a:p>
            <a:pPr marL="0" lvl="0" indent="0" algn="l" rtl="0">
              <a:spcBef>
                <a:spcPts val="0"/>
              </a:spcBef>
              <a:spcAft>
                <a:spcPts val="0"/>
              </a:spcAft>
              <a:buNone/>
            </a:pPr>
            <a:r>
              <a:rPr lang="en-US" b="0" i="0"/>
              <a:t>After you read the student scenario, identify the antecedent, behavior, and consequences. </a:t>
            </a:r>
            <a:endParaRPr/>
          </a:p>
          <a:p>
            <a:pPr marL="0" lvl="0" indent="0" algn="l" rtl="0">
              <a:spcBef>
                <a:spcPts val="0"/>
              </a:spcBef>
              <a:spcAft>
                <a:spcPts val="0"/>
              </a:spcAft>
              <a:buNone/>
            </a:pPr>
            <a:endParaRPr b="0" i="0"/>
          </a:p>
        </p:txBody>
      </p:sp>
      <p:sp>
        <p:nvSpPr>
          <p:cNvPr id="319" name="Google Shape;319;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 </a:t>
            </a:r>
            <a:endParaRPr/>
          </a:p>
          <a:p>
            <a:pPr marL="0" lvl="0" indent="0" algn="l" rtl="0">
              <a:spcBef>
                <a:spcPts val="0"/>
              </a:spcBef>
              <a:spcAft>
                <a:spcPts val="0"/>
              </a:spcAft>
              <a:buNone/>
            </a:pPr>
            <a:r>
              <a:rPr lang="en-US" b="1"/>
              <a:t>To Know/To Say:</a:t>
            </a:r>
            <a:endParaRPr/>
          </a:p>
          <a:p>
            <a:pPr marL="0" lvl="0" indent="0" algn="l" rtl="0">
              <a:spcBef>
                <a:spcPts val="0"/>
              </a:spcBef>
              <a:spcAft>
                <a:spcPts val="0"/>
              </a:spcAft>
              <a:buNone/>
            </a:pPr>
            <a:r>
              <a:rPr lang="en-US" b="0" i="0"/>
              <a:t>How does your responses align to the following?</a:t>
            </a:r>
            <a:endParaRPr/>
          </a:p>
          <a:p>
            <a:pPr marL="0" lvl="0" indent="0" algn="l" rtl="0">
              <a:spcBef>
                <a:spcPts val="0"/>
              </a:spcBef>
              <a:spcAft>
                <a:spcPts val="0"/>
              </a:spcAft>
              <a:buNone/>
            </a:pPr>
            <a:endParaRPr b="0" i="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In this example, there were two behavioral responses that resulted from the antecedents: some students talking out loud and other students, like Jerry, raising their hands to share. In response to these behaviors, the teacher delivered two different consequences: ignoring the unexpected behavior of talking out loud and attending to the expected behavior of hand raising. </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In order to determine whether a consequence served as either reinforcement or punishment, examining the impact on the behavior is important. If, for instance, ignoring the talking out loud behavior results in the behavior occurring less frequently, it serves as a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discouragement</a:t>
            </a:r>
            <a:r>
              <a:rPr lang="en-US" sz="1200" b="0" i="0" u="none" strike="noStrike">
                <a:solidFill>
                  <a:schemeClr val="dk1"/>
                </a:solidFill>
                <a:latin typeface="Calibri"/>
                <a:ea typeface="Calibri"/>
                <a:cs typeface="Calibri"/>
                <a:sym typeface="Calibri"/>
              </a:rPr>
              <a:t>. If Jerry’s </a:t>
            </a:r>
            <a:r>
              <a:rPr lang="en-US"/>
              <a:t>hand raising</a:t>
            </a:r>
            <a:r>
              <a:rPr lang="en-US" sz="1200" b="0" i="0" u="none" strike="noStrike">
                <a:solidFill>
                  <a:schemeClr val="dk1"/>
                </a:solidFill>
                <a:latin typeface="Calibri"/>
                <a:ea typeface="Calibri"/>
                <a:cs typeface="Calibri"/>
                <a:sym typeface="Calibri"/>
              </a:rPr>
              <a:t> behavior continues or increases, </a:t>
            </a:r>
            <a:r>
              <a:rPr lang="en-US"/>
              <a:t>calling on him</a:t>
            </a:r>
            <a:r>
              <a:rPr lang="en-US" sz="1200" b="0" i="0" u="none" strike="noStrike">
                <a:solidFill>
                  <a:schemeClr val="dk1"/>
                </a:solidFill>
                <a:latin typeface="Calibri"/>
                <a:ea typeface="Calibri"/>
                <a:cs typeface="Calibri"/>
                <a:sym typeface="Calibri"/>
              </a:rPr>
              <a:t> serves as a reinforcer. Repeated exposure to consequences can create a history of reinforcement or punishment that then serves as an antecedent for future behavior. </a:t>
            </a:r>
            <a:endParaRPr b="0"/>
          </a:p>
          <a:p>
            <a:pPr marL="0" lvl="0" indent="0" algn="l" rtl="0">
              <a:spcBef>
                <a:spcPts val="0"/>
              </a:spcBef>
              <a:spcAft>
                <a:spcPts val="0"/>
              </a:spcAft>
              <a:buNone/>
            </a:pPr>
            <a:br>
              <a:rPr lang="en-US"/>
            </a:br>
            <a:endParaRPr b="0" i="0"/>
          </a:p>
        </p:txBody>
      </p:sp>
      <p:sp>
        <p:nvSpPr>
          <p:cNvPr id="328" name="Google Shape;32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 </a:t>
            </a:r>
            <a:r>
              <a:rPr lang="en-US" b="0"/>
              <a:t>This may be an optional activity given the amount of practice participants need. Can be structured as independent or small group activity. Each participant will need a copy of HO1 ABC Worksheet. HO2 ABC Worksheet Answers can be used by the facilitator.  </a:t>
            </a:r>
            <a:endParaRPr b="1"/>
          </a:p>
          <a:p>
            <a:pPr marL="0" lvl="0" indent="0" algn="l" rtl="0">
              <a:spcBef>
                <a:spcPts val="0"/>
              </a:spcBef>
              <a:spcAft>
                <a:spcPts val="0"/>
              </a:spcAft>
              <a:buNone/>
            </a:pPr>
            <a:r>
              <a:rPr lang="en-US" b="1"/>
              <a:t>To Know/To Say:</a:t>
            </a:r>
            <a:endParaRPr/>
          </a:p>
          <a:p>
            <a:pPr marL="0" lvl="0" indent="0" algn="l" rtl="0">
              <a:spcBef>
                <a:spcPts val="0"/>
              </a:spcBef>
              <a:spcAft>
                <a:spcPts val="0"/>
              </a:spcAft>
              <a:buNone/>
            </a:pPr>
            <a:r>
              <a:rPr lang="en-US" b="0"/>
              <a:t>We’re going to take some time and practice more of the ABC logic </a:t>
            </a:r>
            <a:r>
              <a:rPr lang="en-US"/>
              <a:t>with</a:t>
            </a:r>
            <a:r>
              <a:rPr lang="en-US" b="0"/>
              <a:t> some scenarios. </a:t>
            </a:r>
            <a:endParaRPr/>
          </a:p>
          <a:p>
            <a:pPr marL="0" lvl="0" indent="0" algn="l" rtl="0">
              <a:spcBef>
                <a:spcPts val="0"/>
              </a:spcBef>
              <a:spcAft>
                <a:spcPts val="0"/>
              </a:spcAft>
              <a:buNone/>
            </a:pPr>
            <a:endParaRPr/>
          </a:p>
        </p:txBody>
      </p:sp>
      <p:sp>
        <p:nvSpPr>
          <p:cNvPr id="334" name="Google Shape;334;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b="0"/>
              <a:t>Now that we are more fluent with our understanding of the ABC model and Science of Behavior principles</a:t>
            </a:r>
            <a:r>
              <a:rPr lang="en-US"/>
              <a:t>, l</a:t>
            </a:r>
            <a:r>
              <a:rPr lang="en-US" b="0"/>
              <a:t>et’s pause and apply this content to our professional practice. </a:t>
            </a:r>
            <a:endParaRPr/>
          </a:p>
        </p:txBody>
      </p:sp>
      <p:sp>
        <p:nvSpPr>
          <p:cNvPr id="340" name="Google Shape;34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a:t>Let’s apply what we have learned to our own professional practice. </a:t>
            </a:r>
            <a:endParaRPr/>
          </a:p>
          <a:p>
            <a:pPr marL="0" lvl="0" indent="0" algn="l" rtl="0">
              <a:spcBef>
                <a:spcPts val="0"/>
              </a:spcBef>
              <a:spcAft>
                <a:spcPts val="0"/>
              </a:spcAft>
              <a:buNone/>
            </a:pPr>
            <a:endParaRPr/>
          </a:p>
          <a:p>
            <a:pPr marL="0" lvl="0" indent="0" algn="l" rtl="0">
              <a:spcBef>
                <a:spcPts val="0"/>
              </a:spcBef>
              <a:spcAft>
                <a:spcPts val="0"/>
              </a:spcAft>
              <a:buNone/>
            </a:pPr>
            <a:r>
              <a:rPr lang="en-US"/>
              <a:t>Think about a recent situation where a student was not demonstrating the expected behavior. </a:t>
            </a:r>
            <a:endParaRPr/>
          </a:p>
          <a:p>
            <a:pPr marL="0" lvl="0" indent="0" algn="l" rtl="0">
              <a:spcBef>
                <a:spcPts val="0"/>
              </a:spcBef>
              <a:spcAft>
                <a:spcPts val="0"/>
              </a:spcAft>
              <a:buNone/>
            </a:pPr>
            <a:endParaRPr/>
          </a:p>
          <a:p>
            <a:pPr marL="0" lvl="0" indent="0" algn="l" rtl="0">
              <a:spcBef>
                <a:spcPts val="0"/>
              </a:spcBef>
              <a:spcAft>
                <a:spcPts val="0"/>
              </a:spcAft>
              <a:buNone/>
            </a:pPr>
            <a:r>
              <a:rPr lang="en-US"/>
              <a:t>Once you have that situation in your mind, think through the ABC logic. What were the antecedent(s)? What was the behavior? What were the consequence(s)?</a:t>
            </a:r>
            <a:endParaRPr/>
          </a:p>
          <a:p>
            <a:pPr marL="0" lvl="0" indent="0" algn="l" rtl="0">
              <a:spcBef>
                <a:spcPts val="0"/>
              </a:spcBef>
              <a:spcAft>
                <a:spcPts val="0"/>
              </a:spcAft>
              <a:buNone/>
            </a:pPr>
            <a:endParaRPr/>
          </a:p>
          <a:p>
            <a:pPr marL="0" lvl="0" indent="0" algn="l" rtl="0">
              <a:spcBef>
                <a:spcPts val="0"/>
              </a:spcBef>
              <a:spcAft>
                <a:spcPts val="0"/>
              </a:spcAft>
              <a:buNone/>
            </a:pPr>
            <a:r>
              <a:rPr lang="en-US"/>
              <a:t>Now that you’ve systematically examined a situation and applied the ABC logic, how does knowing this information impact your professional practice? </a:t>
            </a:r>
            <a:endParaRPr/>
          </a:p>
        </p:txBody>
      </p:sp>
      <p:sp>
        <p:nvSpPr>
          <p:cNvPr id="347" name="Google Shape;347;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So, let’s take a moment to briefly review where we’ve been, and where to next.</a:t>
            </a:r>
            <a:endParaRPr/>
          </a:p>
        </p:txBody>
      </p:sp>
      <p:sp>
        <p:nvSpPr>
          <p:cNvPr id="354" name="Google Shape;354;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r>
              <a:rPr lang="en-US"/>
              <a:t>“These will be the Working Agreements we will honor during all our training sessions this year.”</a:t>
            </a:r>
            <a:endParaRPr/>
          </a:p>
          <a:p>
            <a:pPr marL="0" lvl="0" indent="0" algn="l" rtl="0">
              <a:spcBef>
                <a:spcPts val="0"/>
              </a:spcBef>
              <a:spcAft>
                <a:spcPts val="0"/>
              </a:spcAft>
              <a:buNone/>
            </a:pPr>
            <a:endParaRPr/>
          </a:p>
        </p:txBody>
      </p:sp>
      <p:sp>
        <p:nvSpPr>
          <p:cNvPr id="83" name="Google Shape;8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a:t>During this lesson, you learned about Science of Behavior principles, specifically the 3-term ABC contingency model. Additional information can be found in </a:t>
            </a:r>
            <a:r>
              <a:rPr lang="en-US" u="sng">
                <a:solidFill>
                  <a:schemeClr val="hlink"/>
                </a:solidFill>
                <a:hlinkClick r:id="rId3"/>
              </a:rPr>
              <a:t>the MO SW-PBS Handbook</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r>
              <a:rPr lang="en-US"/>
              <a:t>While this information is important, it is only one piece of the larger process in trying to understand and change behavior. As you will learn in the following lessons, the ABC model can help us identify the ‘why’ behind the behavior. </a:t>
            </a:r>
            <a:endParaRPr/>
          </a:p>
          <a:p>
            <a:pPr marL="0" lvl="0" indent="0" algn="l" rtl="0">
              <a:spcBef>
                <a:spcPts val="0"/>
              </a:spcBef>
              <a:spcAft>
                <a:spcPts val="0"/>
              </a:spcAft>
              <a:buNone/>
            </a:pPr>
            <a:endParaRPr/>
          </a:p>
          <a:p>
            <a:pPr marL="0" lvl="0" indent="0" algn="l" rtl="0">
              <a:spcBef>
                <a:spcPts val="0"/>
              </a:spcBef>
              <a:spcAft>
                <a:spcPts val="0"/>
              </a:spcAft>
              <a:buNone/>
            </a:pPr>
            <a:r>
              <a:rPr lang="en-US"/>
              <a:t>As you leave this lesson, challenge yourself to begin regularly applying this content to your professional practice. </a:t>
            </a:r>
            <a:br>
              <a:rPr lang="en-US"/>
            </a:br>
            <a:endParaRPr/>
          </a:p>
          <a:p>
            <a:pPr marL="0" lvl="0" indent="0" algn="l" rtl="0">
              <a:spcBef>
                <a:spcPts val="0"/>
              </a:spcBef>
              <a:spcAft>
                <a:spcPts val="0"/>
              </a:spcAft>
              <a:buNone/>
            </a:pPr>
            <a:endParaRPr/>
          </a:p>
        </p:txBody>
      </p:sp>
      <p:sp>
        <p:nvSpPr>
          <p:cNvPr id="361" name="Google Shape;361;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369" name="Google Shape;369;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b="1"/>
          </a:p>
        </p:txBody>
      </p:sp>
      <p:sp>
        <p:nvSpPr>
          <p:cNvPr id="376" name="Google Shape;376;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b="0"/>
              <a:t>In this session, we will build understanding around human motivation, specifically talking about the role of extrinsic and intrinsic motivation, and applying this knowledge to our professional practice. </a:t>
            </a:r>
            <a:endParaRPr/>
          </a:p>
        </p:txBody>
      </p:sp>
      <p:sp>
        <p:nvSpPr>
          <p:cNvPr id="383" name="Google Shape;38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t>These will be the Working Agreements we will honor during all our training sessions this year.”</a:t>
            </a:r>
            <a:endParaRPr/>
          </a:p>
          <a:p>
            <a:pPr marL="0" lvl="0" indent="0" algn="l" rtl="0">
              <a:spcBef>
                <a:spcPts val="0"/>
              </a:spcBef>
              <a:spcAft>
                <a:spcPts val="0"/>
              </a:spcAft>
              <a:buNone/>
            </a:pPr>
            <a:endParaRPr/>
          </a:p>
        </p:txBody>
      </p:sp>
      <p:sp>
        <p:nvSpPr>
          <p:cNvPr id="390" name="Google Shape;390;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latin typeface="Arial"/>
                <a:ea typeface="Arial"/>
                <a:cs typeface="Arial"/>
                <a:sym typeface="Arial"/>
              </a:rPr>
              <a:t>Facilitator: Select an attention signal. </a:t>
            </a:r>
            <a:endParaRPr/>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“One of our agreements is to follow the attention signal.”   </a:t>
            </a:r>
            <a:endParaRPr/>
          </a:p>
          <a:p>
            <a:pPr marL="0" lvl="0" indent="0" algn="l" rtl="0">
              <a:spcBef>
                <a:spcPts val="0"/>
              </a:spcBef>
              <a:spcAft>
                <a:spcPts val="0"/>
              </a:spcAft>
              <a:buNone/>
            </a:pPr>
            <a:r>
              <a:rPr lang="en-US">
                <a:latin typeface="Arial"/>
                <a:ea typeface="Arial"/>
                <a:cs typeface="Arial"/>
                <a:sym typeface="Arial"/>
              </a:rPr>
              <a:t>“Your team will work with your school to develop an attention signal you will use in every setting.”</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 order to get all of you focused after discussions, activities or breaks, </a:t>
            </a:r>
            <a:endParaRPr/>
          </a:p>
          <a:p>
            <a:pPr marL="0" lvl="0" indent="0" algn="l" rtl="0">
              <a:spcBef>
                <a:spcPts val="0"/>
              </a:spcBef>
              <a:spcAft>
                <a:spcPts val="0"/>
              </a:spcAft>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spcBef>
                <a:spcPts val="0"/>
              </a:spcBef>
              <a:spcAft>
                <a:spcPts val="0"/>
              </a:spcAft>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spcBef>
                <a:spcPts val="0"/>
              </a:spcBef>
              <a:spcAft>
                <a:spcPts val="0"/>
              </a:spcAft>
              <a:buNone/>
            </a:pPr>
            <a:endParaRPr u="none">
              <a:solidFill>
                <a:srgbClr val="FF0000"/>
              </a:solidFill>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“Your task will be to finish your sentence, quiet your voice and ____________________________.”</a:t>
            </a:r>
            <a:endParaRPr/>
          </a:p>
          <a:p>
            <a:pPr marL="0" lvl="0" indent="0" algn="l" rtl="0">
              <a:spcBef>
                <a:spcPts val="0"/>
              </a:spcBef>
              <a:spcAft>
                <a:spcPts val="0"/>
              </a:spcAft>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endParaRPr/>
          </a:p>
        </p:txBody>
      </p:sp>
      <p:sp>
        <p:nvSpPr>
          <p:cNvPr id="397" name="Google Shape;397;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t>Select an introductions activity. </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p>
        </p:txBody>
      </p:sp>
      <p:sp>
        <p:nvSpPr>
          <p:cNvPr id="404" name="Google Shape;404;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b="0"/>
              <a:t>Let’s </a:t>
            </a:r>
            <a:r>
              <a:rPr lang="en-US"/>
              <a:t>begin </a:t>
            </a:r>
            <a:r>
              <a:rPr lang="en-US" b="0"/>
              <a:t>the work of understanding human motivation with these essential questions in mind. </a:t>
            </a:r>
            <a:endParaRPr/>
          </a:p>
          <a:p>
            <a:pPr marL="0" lvl="0" indent="0" algn="l" rtl="0">
              <a:spcBef>
                <a:spcPts val="0"/>
              </a:spcBef>
              <a:spcAft>
                <a:spcPts val="0"/>
              </a:spcAft>
              <a:buNone/>
            </a:pPr>
            <a:endParaRPr/>
          </a:p>
        </p:txBody>
      </p:sp>
      <p:sp>
        <p:nvSpPr>
          <p:cNvPr id="411" name="Google Shape;411;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b="0"/>
              <a:t>As a learner, today you will develop an understanding of human motivation. </a:t>
            </a:r>
            <a:r>
              <a:rPr lang="en-US"/>
              <a:t>Knowing the role that both intrinsic and extrinsic motivation plays in reinforcing expected behaviors</a:t>
            </a:r>
            <a:r>
              <a:rPr lang="en-US" b="0"/>
              <a:t> is a </a:t>
            </a:r>
            <a:r>
              <a:rPr lang="en-US"/>
              <a:t>key competency driving </a:t>
            </a:r>
            <a:r>
              <a:rPr lang="en-US" b="0"/>
              <a:t>implementation of the </a:t>
            </a:r>
            <a:r>
              <a:rPr lang="en-US"/>
              <a:t>S</a:t>
            </a:r>
            <a:r>
              <a:rPr lang="en-US" b="0"/>
              <a:t>W-PBS framework.  </a:t>
            </a:r>
            <a:endParaRPr/>
          </a:p>
          <a:p>
            <a:pPr marL="0" lvl="0" indent="0" algn="l" rtl="0">
              <a:spcBef>
                <a:spcPts val="0"/>
              </a:spcBef>
              <a:spcAft>
                <a:spcPts val="0"/>
              </a:spcAft>
              <a:buNone/>
            </a:pPr>
            <a:endParaRPr b="0"/>
          </a:p>
          <a:p>
            <a:pPr marL="0" lvl="0" indent="0" algn="l" rtl="0">
              <a:spcBef>
                <a:spcPts val="0"/>
              </a:spcBef>
              <a:spcAft>
                <a:spcPts val="0"/>
              </a:spcAft>
              <a:buNone/>
            </a:pPr>
            <a:r>
              <a:rPr lang="en-US" b="0"/>
              <a:t>Following this training, the expectation </a:t>
            </a:r>
            <a:r>
              <a:rPr lang="en-US"/>
              <a:t>is</a:t>
            </a:r>
            <a:r>
              <a:rPr lang="en-US" b="0"/>
              <a:t> that teachers understand and utilize the science of behavior principles in their professional practice.  This will strengthen the implementation of </a:t>
            </a:r>
            <a:r>
              <a:rPr lang="en-US"/>
              <a:t>the </a:t>
            </a:r>
            <a:r>
              <a:rPr lang="en-US" b="0"/>
              <a:t>SW-PBS framework, from the use of Effective Teaching and Learning Practices at the universal (Tier 1) level to the implementation of strategies selected for use in a behavior plan at the individualized (Tier 3) level. </a:t>
            </a:r>
            <a:endParaRPr/>
          </a:p>
          <a:p>
            <a:pPr marL="0" lvl="0" indent="0" algn="l" rtl="0">
              <a:spcBef>
                <a:spcPts val="0"/>
              </a:spcBef>
              <a:spcAft>
                <a:spcPts val="0"/>
              </a:spcAft>
              <a:buNone/>
            </a:pPr>
            <a:endParaRPr/>
          </a:p>
        </p:txBody>
      </p:sp>
      <p:sp>
        <p:nvSpPr>
          <p:cNvPr id="418" name="Google Shape;418;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b="0"/>
              <a:t>We are going to start our learning by understanding the importance and relevance of human motivation. </a:t>
            </a:r>
            <a:endParaRPr/>
          </a:p>
        </p:txBody>
      </p:sp>
      <p:sp>
        <p:nvSpPr>
          <p:cNvPr id="425" name="Google Shape;425;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a:t>
            </a:r>
            <a:r>
              <a:rPr lang="en-US" b="0"/>
              <a:t>  </a:t>
            </a:r>
            <a:r>
              <a:rPr lang="en-US">
                <a:latin typeface="Arial"/>
                <a:ea typeface="Arial"/>
                <a:cs typeface="Arial"/>
                <a:sym typeface="Arial"/>
              </a:rPr>
              <a:t>Facilitator: Select an attention signal. </a:t>
            </a:r>
            <a:endParaRPr/>
          </a:p>
          <a:p>
            <a:pPr marL="0" lvl="0" indent="0" algn="l" rtl="0">
              <a:spcBef>
                <a:spcPts val="0"/>
              </a:spcBef>
              <a:spcAft>
                <a:spcPts val="0"/>
              </a:spcAft>
              <a:buNone/>
            </a:pPr>
            <a:r>
              <a:rPr lang="en-US" b="1"/>
              <a:t>To Know/To Say:</a:t>
            </a:r>
            <a:r>
              <a:rPr lang="en-US" b="0"/>
              <a:t>  </a:t>
            </a:r>
            <a:r>
              <a:rPr lang="en-US">
                <a:latin typeface="Arial"/>
                <a:ea typeface="Arial"/>
                <a:cs typeface="Arial"/>
                <a:sym typeface="Arial"/>
              </a:rPr>
              <a:t>“One of our agreements is to follow the attention signal.”   </a:t>
            </a:r>
            <a:endParaRPr/>
          </a:p>
          <a:p>
            <a:pPr marL="0" lvl="0" indent="0" algn="l" rtl="0">
              <a:spcBef>
                <a:spcPts val="0"/>
              </a:spcBef>
              <a:spcAft>
                <a:spcPts val="0"/>
              </a:spcAft>
              <a:buNone/>
            </a:pPr>
            <a:r>
              <a:rPr lang="en-US">
                <a:latin typeface="Arial"/>
                <a:ea typeface="Arial"/>
                <a:cs typeface="Arial"/>
                <a:sym typeface="Arial"/>
              </a:rPr>
              <a:t>“Your team will work with your school to develop an attention signal you will use in every setting.”</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 order to get all of you focused after discussions, activities or breaks, </a:t>
            </a:r>
            <a:endParaRPr/>
          </a:p>
          <a:p>
            <a:pPr marL="0" lvl="0" indent="0" algn="l" rtl="0">
              <a:spcBef>
                <a:spcPts val="0"/>
              </a:spcBef>
              <a:spcAft>
                <a:spcPts val="0"/>
              </a:spcAft>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spcBef>
                <a:spcPts val="0"/>
              </a:spcBef>
              <a:spcAft>
                <a:spcPts val="0"/>
              </a:spcAft>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spcBef>
                <a:spcPts val="0"/>
              </a:spcBef>
              <a:spcAft>
                <a:spcPts val="0"/>
              </a:spcAft>
              <a:buNone/>
            </a:pPr>
            <a:endParaRPr u="none">
              <a:solidFill>
                <a:srgbClr val="FF0000"/>
              </a:solidFill>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“Your task will be to finish your sentence, quiet your voice and ____________________________.”</a:t>
            </a:r>
            <a:endParaRPr/>
          </a:p>
          <a:p>
            <a:pPr marL="0" lvl="0" indent="0" algn="l" rtl="0">
              <a:spcBef>
                <a:spcPts val="0"/>
              </a:spcBef>
              <a:spcAft>
                <a:spcPts val="0"/>
              </a:spcAft>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endParaRPr/>
          </a:p>
        </p:txBody>
      </p:sp>
      <p:sp>
        <p:nvSpPr>
          <p:cNvPr id="90" name="Google Shape;9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b="1"/>
          </a:p>
          <a:p>
            <a:pPr marL="0" lvl="0" indent="0" algn="l" rtl="0">
              <a:spcBef>
                <a:spcPts val="0"/>
              </a:spcBef>
              <a:spcAft>
                <a:spcPts val="0"/>
              </a:spcAft>
              <a:buNone/>
            </a:pPr>
            <a:r>
              <a:rPr lang="en-US"/>
              <a:t>As this quote demonstrates, human motivation is often externally regulated. However, there are very strong feelings about focusing solely on intrinsic motivation within education. As we connect this knowledge back to our previous lesson on the ABCs, it will be helpful for us to revisit the fundamental principles of motivation. </a:t>
            </a:r>
            <a:endParaRPr/>
          </a:p>
        </p:txBody>
      </p:sp>
      <p:sp>
        <p:nvSpPr>
          <p:cNvPr id="431" name="Google Shape;43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Delete or hide this slide if presenting from the beginning of the module</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b="0"/>
              <a:t>Human motivation impacts several of the Missouri Teacher Leader Standards. The foundational nature of this content connects directly to structuring positive classroom environments that </a:t>
            </a:r>
            <a:r>
              <a:rPr lang="en-US"/>
              <a:t>promote</a:t>
            </a:r>
            <a:r>
              <a:rPr lang="en-US" b="0"/>
              <a:t> on-task, engaged learning opportunities. </a:t>
            </a:r>
            <a:endParaRPr b="1"/>
          </a:p>
        </p:txBody>
      </p:sp>
      <p:sp>
        <p:nvSpPr>
          <p:cNvPr id="438" name="Google Shape;438;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b="1"/>
          </a:p>
        </p:txBody>
      </p:sp>
      <p:sp>
        <p:nvSpPr>
          <p:cNvPr id="445" name="Google Shape;445;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451" name="Google Shape;451;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This activity will try to engage currently held beliefs around human motivation. Participants will need a piece of paper upon which to write their reflection. They will need to keep this for a closing activity.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b="0"/>
              <a:t>Before we begin learning more about the principles of human motivation, there is a good chance that you already have some belief about human motivation, specifically extrinsic versus intrinsic motivation. Take a few moments to reflect on these prompts and document th</a:t>
            </a:r>
            <a:r>
              <a:rPr lang="en-US"/>
              <a:t>e</a:t>
            </a:r>
            <a:r>
              <a:rPr lang="en-US" b="0"/>
              <a:t>se ref</a:t>
            </a:r>
            <a:r>
              <a:rPr lang="en-US"/>
              <a:t>lections </a:t>
            </a:r>
            <a:r>
              <a:rPr lang="en-US" b="0"/>
              <a:t>on the</a:t>
            </a:r>
            <a:r>
              <a:rPr lang="en-US"/>
              <a:t> </a:t>
            </a:r>
            <a:r>
              <a:rPr lang="en-US" b="0"/>
              <a:t>piece of paper that has been provided. </a:t>
            </a:r>
            <a:endParaRPr/>
          </a:p>
          <a:p>
            <a:pPr marL="0" lvl="0" indent="0" algn="l" rtl="0">
              <a:spcBef>
                <a:spcPts val="0"/>
              </a:spcBef>
              <a:spcAft>
                <a:spcPts val="0"/>
              </a:spcAft>
              <a:buNone/>
            </a:pPr>
            <a:endParaRPr b="0"/>
          </a:p>
          <a:p>
            <a:pPr marL="0" lvl="0" indent="0" algn="l" rtl="0">
              <a:spcBef>
                <a:spcPts val="0"/>
              </a:spcBef>
              <a:spcAft>
                <a:spcPts val="0"/>
              </a:spcAft>
              <a:buNone/>
            </a:pPr>
            <a:r>
              <a:rPr lang="en-US" b="0"/>
              <a:t>You will need to </a:t>
            </a:r>
            <a:r>
              <a:rPr lang="en-US"/>
              <a:t>hang on to </a:t>
            </a:r>
            <a:r>
              <a:rPr lang="en-US" b="0"/>
              <a:t>this reflection as we will revisit it toward the end of our lesson. </a:t>
            </a:r>
            <a:endParaRPr/>
          </a:p>
        </p:txBody>
      </p:sp>
      <p:sp>
        <p:nvSpPr>
          <p:cNvPr id="458" name="Google Shape;458;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This slide contains a link to an external website. You will need to decide how to provide access to this resource to participants (display via projector, provide access to link potentially via a shortened URL prepared in advance, or printing the content as a handout). After participants have individually engaged with the website and reflected on the guiding questions, place them into small groups and have them debrief and share their responses to the guiding questions.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b="0"/>
              <a:t>We’re going to start building some of our knowledge of human motivation by reading </a:t>
            </a:r>
            <a:r>
              <a:rPr lang="en-US"/>
              <a:t>the article</a:t>
            </a:r>
            <a:r>
              <a:rPr lang="en-US" b="0"/>
              <a:t> by Kendra Cherry (2019). </a:t>
            </a:r>
            <a:endParaRPr/>
          </a:p>
          <a:p>
            <a:pPr marL="0" lvl="0" indent="0" algn="l" rtl="0">
              <a:spcBef>
                <a:spcPts val="0"/>
              </a:spcBef>
              <a:spcAft>
                <a:spcPts val="0"/>
              </a:spcAft>
              <a:buNone/>
            </a:pPr>
            <a:endParaRPr b="0"/>
          </a:p>
          <a:p>
            <a:pPr marL="0" lvl="0" indent="0" algn="l" rtl="0">
              <a:spcBef>
                <a:spcPts val="0"/>
              </a:spcBef>
              <a:spcAft>
                <a:spcPts val="0"/>
              </a:spcAft>
              <a:buNone/>
            </a:pPr>
            <a:endParaRPr/>
          </a:p>
        </p:txBody>
      </p:sp>
      <p:sp>
        <p:nvSpPr>
          <p:cNvPr id="465" name="Google Shape;465;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472" name="Google Shape;472;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When considering the ABCs of behavior, teachers may assert they do not believe in giving prompts, positive feedback, or tangible rewards for expected behaviors students should already know and display. Additionally, some teachers fear that providing external motivation, in the form of antecedent or consequential support, will undermine students’ intrinsic motivation. Before we </a:t>
            </a:r>
            <a:r>
              <a:rPr lang="en-US"/>
              <a:t>address these </a:t>
            </a:r>
            <a:r>
              <a:rPr lang="en-US" sz="1200" b="0" i="0" u="none" strike="noStrike">
                <a:solidFill>
                  <a:schemeClr val="dk1"/>
                </a:solidFill>
                <a:latin typeface="Calibri"/>
                <a:ea typeface="Calibri"/>
                <a:cs typeface="Calibri"/>
                <a:sym typeface="Calibri"/>
              </a:rPr>
              <a:t>conclusions, let’s revisit the fundamental principles of motivation and the </a:t>
            </a:r>
            <a:r>
              <a:rPr lang="en-US"/>
              <a:t>difference </a:t>
            </a:r>
            <a:r>
              <a:rPr lang="en-US" sz="1200" b="0" i="0" u="none" strike="noStrike">
                <a:solidFill>
                  <a:schemeClr val="dk1"/>
                </a:solidFill>
                <a:latin typeface="Calibri"/>
                <a:ea typeface="Calibri"/>
                <a:cs typeface="Calibri"/>
                <a:sym typeface="Calibri"/>
              </a:rPr>
              <a:t>between motivation and regulation. </a:t>
            </a:r>
            <a:endParaRPr/>
          </a:p>
          <a:p>
            <a:pPr marL="0" lvl="0" indent="0" algn="l" rtl="0">
              <a:spcBef>
                <a:spcPts val="0"/>
              </a:spcBef>
              <a:spcAft>
                <a:spcPts val="0"/>
              </a:spcAft>
              <a:buNone/>
            </a:pPr>
            <a:endParaRPr/>
          </a:p>
        </p:txBody>
      </p:sp>
      <p:sp>
        <p:nvSpPr>
          <p:cNvPr id="478" name="Google Shape;478;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In reality, most human behavior relies on a certain degree of external motivation (going to work and doing your job, paying the electricity bill, studying for an exam, shoveling the snow from the drive, washing the dishes, taking out the garbage, etc). </a:t>
            </a:r>
            <a:endParaRPr/>
          </a:p>
        </p:txBody>
      </p:sp>
      <p:sp>
        <p:nvSpPr>
          <p:cNvPr id="485" name="Google Shape;485;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Ryan and Deci (2000)</a:t>
            </a:r>
            <a:r>
              <a:rPr lang="en-US" sz="1200" b="0" i="0" u="none" strike="noStrike" baseline="30000">
                <a:solidFill>
                  <a:schemeClr val="dk1"/>
                </a:solidFill>
                <a:latin typeface="Calibri"/>
                <a:ea typeface="Calibri"/>
                <a:cs typeface="Calibri"/>
                <a:sym typeface="Calibri"/>
              </a:rPr>
              <a:t>5</a:t>
            </a:r>
            <a:r>
              <a:rPr lang="en-US" sz="1200" b="0" i="0" u="none" strike="noStrike">
                <a:solidFill>
                  <a:schemeClr val="dk1"/>
                </a:solidFill>
                <a:latin typeface="Calibri"/>
                <a:ea typeface="Calibri"/>
                <a:cs typeface="Calibri"/>
                <a:sym typeface="Calibri"/>
              </a:rPr>
              <a:t> expanded on the principles of extrinsic and intrinsic motivation by conceptualizing human motivation as a fluid continuum that includes amotivation, extrinsic motivation, intrinsic motivation.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p:txBody>
      </p:sp>
      <p:sp>
        <p:nvSpPr>
          <p:cNvPr id="492" name="Google Shape;492;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r>
              <a:rPr lang="en-US"/>
              <a:t>Facilitator: Select an introductions activity</a:t>
            </a:r>
            <a:endParaRPr b="0"/>
          </a:p>
          <a:p>
            <a:pPr marL="0" lvl="0" indent="0" algn="l" rtl="0">
              <a:spcBef>
                <a:spcPts val="0"/>
              </a:spcBef>
              <a:spcAft>
                <a:spcPts val="0"/>
              </a:spcAft>
              <a:buNone/>
            </a:pPr>
            <a:r>
              <a:rPr lang="en-US" b="1"/>
              <a:t>To Know/To Say:</a:t>
            </a:r>
            <a:endParaRPr>
              <a:latin typeface="Arial"/>
              <a:ea typeface="Arial"/>
              <a:cs typeface="Arial"/>
              <a:sym typeface="Arial"/>
            </a:endParaRPr>
          </a:p>
          <a:p>
            <a:pPr marL="0" lvl="0" indent="0" algn="l" rtl="0">
              <a:spcBef>
                <a:spcPts val="0"/>
              </a:spcBef>
              <a:spcAft>
                <a:spcPts val="0"/>
              </a:spcAft>
              <a:buNone/>
            </a:pPr>
            <a:endParaRPr/>
          </a:p>
        </p:txBody>
      </p:sp>
      <p:sp>
        <p:nvSpPr>
          <p:cNvPr id="97" name="Google Shape;9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Many factors influence where a person falls on the continuum with regard to a specific behavior. At the same time, a person’s location on the continuum </a:t>
            </a:r>
            <a:r>
              <a:rPr lang="en-US"/>
              <a:t>is</a:t>
            </a:r>
            <a:r>
              <a:rPr lang="en-US" sz="1200" b="0" i="0" u="none" strike="noStrike">
                <a:solidFill>
                  <a:schemeClr val="dk1"/>
                </a:solidFill>
                <a:latin typeface="Calibri"/>
                <a:ea typeface="Calibri"/>
                <a:cs typeface="Calibri"/>
                <a:sym typeface="Calibri"/>
              </a:rPr>
              <a:t> fluid and may move in either direction. Deci and Ryan illustrate the transition from external regulation to internal regulation.</a:t>
            </a:r>
            <a:endParaRPr/>
          </a:p>
        </p:txBody>
      </p:sp>
      <p:sp>
        <p:nvSpPr>
          <p:cNvPr id="499" name="Google Shape;499;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following example considers possible regulating factors motivating an individual’s choice to adopt healthier eating habits along the Taxonomy of Human Behavior.</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Most human behavior past early childhood relies on some form of external motivation. Educators, then, face the challenge of teaching students to identify, value, and engage in socially expected behaviors with minimal external regulation. Students must engage in self-regulation (demonstrating expected behaviors consistently without prompting, affirmations, or external recognition) in order to become successful, contributing members of society. Note that supporting self-regulation doesn’t mean individuals would be intrinsically motivated all of the time; rather, self-regulation means finding motivation, whether that be through intrinsic or extrinsic factors.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As in this example, the entry point into healthy eating habits may not start with an inherent love of fresh fruit and vegetables. The reason for developing healthy eating habits may </a:t>
            </a:r>
            <a:r>
              <a:rPr lang="en-US"/>
              <a:t>be </a:t>
            </a:r>
            <a:r>
              <a:rPr lang="en-US" sz="1200" b="0" i="0" u="none" strike="noStrike">
                <a:solidFill>
                  <a:schemeClr val="dk1"/>
                </a:solidFill>
                <a:latin typeface="Calibri"/>
                <a:ea typeface="Calibri"/>
                <a:cs typeface="Calibri"/>
                <a:sym typeface="Calibri"/>
              </a:rPr>
              <a:t>more externally motivated at first, </a:t>
            </a:r>
            <a:r>
              <a:rPr lang="en-US"/>
              <a:t>and </a:t>
            </a:r>
            <a:r>
              <a:rPr lang="en-US" sz="1200" b="0" i="0" u="none" strike="noStrike">
                <a:solidFill>
                  <a:schemeClr val="dk1"/>
                </a:solidFill>
                <a:latin typeface="Calibri"/>
                <a:ea typeface="Calibri"/>
                <a:cs typeface="Calibri"/>
                <a:sym typeface="Calibri"/>
              </a:rPr>
              <a:t>may </a:t>
            </a:r>
            <a:r>
              <a:rPr lang="en-US"/>
              <a:t>eventually </a:t>
            </a:r>
            <a:r>
              <a:rPr lang="en-US" sz="1200" b="0" i="0" u="none" strike="noStrike">
                <a:solidFill>
                  <a:schemeClr val="dk1"/>
                </a:solidFill>
                <a:latin typeface="Calibri"/>
                <a:ea typeface="Calibri"/>
                <a:cs typeface="Calibri"/>
                <a:sym typeface="Calibri"/>
              </a:rPr>
              <a:t>develop to </a:t>
            </a:r>
            <a:r>
              <a:rPr lang="en-US"/>
              <a:t>be</a:t>
            </a:r>
            <a:r>
              <a:rPr lang="en-US" sz="1200" b="0" i="0" u="none" strike="noStrike">
                <a:solidFill>
                  <a:schemeClr val="dk1"/>
                </a:solidFill>
                <a:latin typeface="Calibri"/>
                <a:ea typeface="Calibri"/>
                <a:cs typeface="Calibri"/>
                <a:sym typeface="Calibri"/>
              </a:rPr>
              <a:t> more intrinsically motiva</a:t>
            </a:r>
            <a:r>
              <a:rPr lang="en-US"/>
              <a:t>ted</a:t>
            </a:r>
            <a:r>
              <a:rPr lang="en-US" sz="1200" b="0" i="0" u="none" strike="noStrike">
                <a:solidFill>
                  <a:schemeClr val="dk1"/>
                </a:solidFill>
                <a:latin typeface="Calibri"/>
                <a:ea typeface="Calibri"/>
                <a:cs typeface="Calibri"/>
                <a:sym typeface="Calibri"/>
              </a:rPr>
              <a:t>. The end goal would be the development and maintenance of healthy eating habits which will require an individual to become self-regulated – finding and maintaining the motivation, whether that be extrinsic or intrinsic. </a:t>
            </a:r>
            <a:r>
              <a:rPr lang="en-US" sz="1200" b="0" i="0" u="none" strike="noStrik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Most days it may be the taste of fresh fruits and vegetables is appealing enough to maintain healthy eating habits. Other days, motivation might have to become more external. </a:t>
            </a:r>
            <a:endParaRPr/>
          </a:p>
        </p:txBody>
      </p:sp>
      <p:sp>
        <p:nvSpPr>
          <p:cNvPr id="506" name="Google Shape;506;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Students may not find behaviors critical to school success inherently interesting or personally valuable. </a:t>
            </a:r>
            <a:r>
              <a:rPr lang="en-US"/>
              <a:t>T</a:t>
            </a:r>
            <a:r>
              <a:rPr lang="en-US" sz="1200" b="0" i="0" u="none" strike="noStrike">
                <a:solidFill>
                  <a:schemeClr val="dk1"/>
                </a:solidFill>
                <a:latin typeface="Calibri"/>
                <a:ea typeface="Calibri"/>
                <a:cs typeface="Calibri"/>
                <a:sym typeface="Calibri"/>
              </a:rPr>
              <a:t>herefore, teachers need to provide some level of instruction and reinforcement to encourage students to engage in expected behaviors. Students learning a new skill or behavior may need external regulation (e.g., positive specific feedback and/or tangible reinforcement) to gain enough exposure to the positive consequences of the behavior. This will initially require utilizing specific antecedent strategies to </a:t>
            </a:r>
            <a:r>
              <a:rPr lang="en-US" sz="1050">
                <a:solidFill>
                  <a:srgbClr val="3C4043"/>
                </a:solidFill>
                <a:highlight>
                  <a:srgbClr val="FFFFFF"/>
                </a:highlight>
                <a:latin typeface="Roboto"/>
                <a:ea typeface="Roboto"/>
                <a:cs typeface="Roboto"/>
                <a:sym typeface="Roboto"/>
              </a:rPr>
              <a:t>trigger desired behavior and high rates of reinforcement in response to the desired behavior.</a:t>
            </a:r>
            <a:r>
              <a:rPr lang="en-US" sz="1200" b="0" i="0" u="none" strike="noStrike">
                <a:solidFill>
                  <a:schemeClr val="dk1"/>
                </a:solidFill>
                <a:latin typeface="Calibri"/>
                <a:ea typeface="Calibri"/>
                <a:cs typeface="Calibri"/>
                <a:sym typeface="Calibri"/>
              </a:rPr>
              <a:t> The increased use of external motivators as a form of reinforcement can create conditions where engaging in the </a:t>
            </a:r>
            <a:r>
              <a:rPr lang="en-US"/>
              <a:t>expected </a:t>
            </a:r>
            <a:r>
              <a:rPr lang="en-US" sz="1200" b="0" i="0" u="none" strike="noStrike">
                <a:solidFill>
                  <a:schemeClr val="dk1"/>
                </a:solidFill>
                <a:latin typeface="Calibri"/>
                <a:ea typeface="Calibri"/>
                <a:cs typeface="Calibri"/>
                <a:sym typeface="Calibri"/>
              </a:rPr>
              <a:t>behavior is more desirable than the previously used unexpected behavior. </a:t>
            </a:r>
            <a:endParaRPr/>
          </a:p>
        </p:txBody>
      </p:sp>
      <p:sp>
        <p:nvSpPr>
          <p:cNvPr id="513" name="Google Shape;513;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As students develop fluency with the desired behavior, demonstrating it with a high degree of accuracy and more reliably over time, we can start fading the reliance on external motivators. It is important to note that this shift toward self-regulation does not imply the absence of reinforcement.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Remember, behavior is maintained because it continues to receive reinforcement. An adult who maintains a healthy eating lifestyle does so not because reinforcement has ceased; rather, reinforcement shifts from external to more internal, naturally occurring, sources.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To the extent possible, the goal would be to shift reinforcement toward more intrinsic or, at the very least, toward more naturally occurring social positive reinforcement sources. For example, using prosocial behaviors such as taking turns, saying “please” or “thank you,” and keeping hands to oneself, allows a student to experience naturally occurring social attention (e.g., smiles, acceptance, praise). The</a:t>
            </a:r>
            <a:r>
              <a:rPr lang="en-US"/>
              <a:t>y may then want to identify themselves with  being a polite and respectful person. Eventually, they may say please and thank you because they believe that is how others deserve to be treated.</a:t>
            </a:r>
            <a:endParaRPr b="0"/>
          </a:p>
          <a:p>
            <a:pPr marL="0" lvl="0" indent="0" algn="l" rtl="0">
              <a:spcBef>
                <a:spcPts val="0"/>
              </a:spcBef>
              <a:spcAft>
                <a:spcPts val="0"/>
              </a:spcAft>
              <a:buNone/>
            </a:pPr>
            <a:br>
              <a:rPr lang="en-US"/>
            </a:br>
            <a:r>
              <a:rPr lang="en-US" sz="1200" b="0" i="0" u="none" strike="noStrike">
                <a:solidFill>
                  <a:schemeClr val="dk1"/>
                </a:solidFill>
                <a:latin typeface="Calibri"/>
                <a:ea typeface="Calibri"/>
                <a:cs typeface="Calibri"/>
                <a:sym typeface="Calibri"/>
              </a:rPr>
              <a:t>Shifting from external to more natural, intrinsic sources of motivation is a gradual process. </a:t>
            </a:r>
            <a:r>
              <a:rPr lang="en-US" sz="1200" b="0" i="0" u="none" strike="noStrik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For the most part, those natural, intrinsic reinforcement sources are not as reinforcing as other sources. While this may seem discouraging,</a:t>
            </a:r>
            <a:r>
              <a:rPr lang="en-US" sz="1200" b="0" i="0" u="none" strike="noStrike">
                <a:solidFill>
                  <a:schemeClr val="dk1"/>
                </a:solidFill>
                <a:latin typeface="Calibri"/>
                <a:ea typeface="Calibri"/>
                <a:cs typeface="Calibri"/>
                <a:sym typeface="Calibri"/>
              </a:rPr>
              <a:t> it is important to note that through association and pairing we can alter the strength of reinforcement. For instance, a teacher who pairs presentation of a ticket or tangible with </a:t>
            </a:r>
            <a:r>
              <a:rPr lang="en-US" sz="1200" b="0" i="0" u="none" strike="noStrik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positive specific feedback</a:t>
            </a:r>
            <a:r>
              <a:rPr lang="en-US" sz="1200" b="0" i="0" u="none" strike="noStrike">
                <a:solidFill>
                  <a:schemeClr val="dk1"/>
                </a:solidFill>
                <a:latin typeface="Calibri"/>
                <a:ea typeface="Calibri"/>
                <a:cs typeface="Calibri"/>
                <a:sym typeface="Calibri"/>
              </a:rPr>
              <a:t> is creating an association between the reinforcing effect of the ticket or tangible and positive specific feedback.</a:t>
            </a:r>
            <a:r>
              <a:rPr lang="en-US" sz="1200" b="1" i="1" u="none" strike="noStrike">
                <a:solidFill>
                  <a:schemeClr val="dk1"/>
                </a:solidFill>
                <a:latin typeface="Calibri"/>
                <a:ea typeface="Calibri"/>
                <a:cs typeface="Calibri"/>
                <a:sym typeface="Calibri"/>
              </a:rPr>
              <a:t> </a:t>
            </a:r>
            <a:br>
              <a:rPr lang="en-US"/>
            </a:br>
            <a:endParaRPr/>
          </a:p>
        </p:txBody>
      </p:sp>
      <p:sp>
        <p:nvSpPr>
          <p:cNvPr id="522" name="Google Shape;522;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While in most cases people’s general regulatory style becomes more “internal” over time (Chandler &amp; Connell, 1987)</a:t>
            </a:r>
            <a:r>
              <a:rPr lang="en-US" sz="1200" b="0" i="0" u="none" strike="noStrike" baseline="30000">
                <a:solidFill>
                  <a:schemeClr val="dk1"/>
                </a:solidFill>
                <a:latin typeface="Calibri"/>
                <a:ea typeface="Calibri"/>
                <a:cs typeface="Calibri"/>
                <a:sym typeface="Calibri"/>
              </a:rPr>
              <a:t>1</a:t>
            </a:r>
            <a:r>
              <a:rPr lang="en-US" sz="1200" b="0" i="0" u="none" strike="noStrike">
                <a:solidFill>
                  <a:schemeClr val="dk1"/>
                </a:solidFill>
                <a:latin typeface="Calibri"/>
                <a:ea typeface="Calibri"/>
                <a:cs typeface="Calibri"/>
                <a:sym typeface="Calibri"/>
              </a:rPr>
              <a:t>, in accordance with developmental tendencies toward autonomy (Ryan, 1995)</a:t>
            </a:r>
            <a:r>
              <a:rPr lang="en-US" sz="1200" b="0" i="0" u="none" strike="noStrike" baseline="30000">
                <a:solidFill>
                  <a:schemeClr val="dk1"/>
                </a:solidFill>
                <a:latin typeface="Calibri"/>
                <a:ea typeface="Calibri"/>
                <a:cs typeface="Calibri"/>
                <a:sym typeface="Calibri"/>
              </a:rPr>
              <a:t>4</a:t>
            </a:r>
            <a:r>
              <a:rPr lang="en-US" sz="1200" b="0" i="0" u="none" strike="noStrike">
                <a:solidFill>
                  <a:schemeClr val="dk1"/>
                </a:solidFill>
                <a:latin typeface="Calibri"/>
                <a:ea typeface="Calibri"/>
                <a:cs typeface="Calibri"/>
                <a:sym typeface="Calibri"/>
              </a:rPr>
              <a:t>, regulation can move in either direction on the continuum. The amount of external regulation or motivation necessary for students to consistently display expected behavior depends on several factors like those listed here. </a:t>
            </a:r>
            <a:endParaRPr/>
          </a:p>
        </p:txBody>
      </p:sp>
      <p:sp>
        <p:nvSpPr>
          <p:cNvPr id="531" name="Google Shape;531;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Initially, you will provide external/extrinsic motivation for students by establishing common definitions of expected behaviors, providing antecedent supports, and delivering reinforcing or discouraging consequences. You will use these external motivation strategies to teach all students the expected behavior and facilitate students becoming competent with the skill. As the students see how the use of the new skill increases the relatedness with others, their motivation may move towards intrinsic motivation and autonomy.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Supporting the development and use of self-regulation will not happen by happenstance; instead, it will require explicit teaching of associated skills. </a:t>
            </a:r>
            <a:endParaRPr/>
          </a:p>
        </p:txBody>
      </p:sp>
      <p:sp>
        <p:nvSpPr>
          <p:cNvPr id="538" name="Google Shape;538;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545" name="Google Shape;545;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These are prompts that will be used in the small group discussion (next slide).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b="0"/>
              <a:t>As we begin to think about connecting our learning to our professional practice, we’re going to start by individually reflecting on a few prompts. </a:t>
            </a:r>
            <a:endParaRPr/>
          </a:p>
          <a:p>
            <a:pPr marL="0" lvl="0" indent="0" algn="l" rtl="0">
              <a:spcBef>
                <a:spcPts val="0"/>
              </a:spcBef>
              <a:spcAft>
                <a:spcPts val="0"/>
              </a:spcAft>
              <a:buNone/>
            </a:pPr>
            <a:endParaRPr/>
          </a:p>
        </p:txBody>
      </p:sp>
      <p:sp>
        <p:nvSpPr>
          <p:cNvPr id="551" name="Google Shape;551;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Facilitator will need to decide on how best to divide into small groups.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a:t>Let’s share with others our thinking around the application of human motivation to our practice. </a:t>
            </a:r>
            <a:endParaRPr/>
          </a:p>
        </p:txBody>
      </p:sp>
      <p:sp>
        <p:nvSpPr>
          <p:cNvPr id="558" name="Google Shape;558;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Facilitator can keep groups static or can mix participants into different groups. Will want to point participants to resources in the coaching companion for further information and ideas.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a:t>Let’s shift, just a little, to the other big topic from this lesson: self-regulation. </a:t>
            </a:r>
            <a:r>
              <a:rPr lang="en-US" sz="1200" b="0" i="0" u="none" strike="noStrike">
                <a:solidFill>
                  <a:schemeClr val="dk1"/>
                </a:solidFill>
                <a:latin typeface="Calibri"/>
                <a:ea typeface="Calibri"/>
                <a:cs typeface="Calibri"/>
                <a:sym typeface="Calibri"/>
              </a:rPr>
              <a:t>It has been articulated that teachers need to promote self-regulation with their students. This requires explicit opportunities to teach self-regulation. However, time is precious given the competing demands on instructional time. As a group, problem-solve around this conundrum. You may want to access the coaching companion for additional resources on self-regulation.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At the end of your problem-solving discussion, nominate someone to share 1-2 big ideas that </a:t>
            </a:r>
            <a:r>
              <a:rPr lang="en-US"/>
              <a:t>were </a:t>
            </a:r>
            <a:r>
              <a:rPr lang="en-US" sz="1200" b="0" i="0" u="none" strike="noStrike">
                <a:solidFill>
                  <a:schemeClr val="dk1"/>
                </a:solidFill>
                <a:latin typeface="Calibri"/>
                <a:ea typeface="Calibri"/>
                <a:cs typeface="Calibri"/>
                <a:sym typeface="Calibri"/>
              </a:rPr>
              <a:t>generated from your dialogue. Big ideas could be examples of a practice in action or it could be areas where there is a collective need for growth. </a:t>
            </a:r>
            <a:endParaRPr/>
          </a:p>
        </p:txBody>
      </p:sp>
      <p:sp>
        <p:nvSpPr>
          <p:cNvPr id="565" name="Google Shape;565;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a:t>
            </a:r>
            <a:endParaRPr/>
          </a:p>
        </p:txBody>
      </p:sp>
      <p:sp>
        <p:nvSpPr>
          <p:cNvPr id="104" name="Google Shape;10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572" name="Google Shape;572;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This pulls from the activity at the start of this lesson. </a:t>
            </a:r>
            <a:endParaRPr/>
          </a:p>
          <a:p>
            <a:pPr marL="0" lvl="0" indent="0" algn="l" rtl="0">
              <a:spcBef>
                <a:spcPts val="0"/>
              </a:spcBef>
              <a:spcAft>
                <a:spcPts val="0"/>
              </a:spcAft>
              <a:buNone/>
            </a:pPr>
            <a:r>
              <a:rPr lang="en-US" b="1"/>
              <a:t>To Know/To Say:</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Now that we have learned more about the role of human motivation, take back out your initial reflection on extrinsic versus intrinsic motivation. Read through your initial beliefs. Reflect on these additional prompts. </a:t>
            </a:r>
            <a:endParaRPr b="0"/>
          </a:p>
          <a:p>
            <a:pPr marL="0" lvl="0" indent="0" algn="l" rtl="0">
              <a:spcBef>
                <a:spcPts val="0"/>
              </a:spcBef>
              <a:spcAft>
                <a:spcPts val="0"/>
              </a:spcAft>
              <a:buNone/>
            </a:pPr>
            <a:br>
              <a:rPr lang="en-US"/>
            </a:br>
            <a:endParaRPr b="0"/>
          </a:p>
        </p:txBody>
      </p:sp>
      <p:sp>
        <p:nvSpPr>
          <p:cNvPr id="578" name="Google Shape;578;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So, let’s take a moment to briefly review where we’ve been, and where to next.</a:t>
            </a:r>
            <a:endParaRPr/>
          </a:p>
        </p:txBody>
      </p:sp>
      <p:sp>
        <p:nvSpPr>
          <p:cNvPr id="585" name="Google Shape;585;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During this lesson, you learned about the role of human motivation in behavior, specifically intrinsic and extrinsic motivation. Additional information can be found in the MO SW-PBS Handbook. </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In the next lesson, you will learn about the function or the ‘why’ behind behavior. The ABC model will help identify function. When combined with knowledge around human motivation, these foundational components help identify ways in which teachers can support changes in student behavior.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As you leave this lesson, remember that human motivation is important when deciding how to support students. While it is important to try to support more intrinsic motivation, we must realize that not everyone is 100% intrinsically motivated all of the time. </a:t>
            </a:r>
            <a:r>
              <a:rPr lang="en-US" sz="1200" b="0" i="0" u="none" strike="noStrike">
                <a:solidFill>
                  <a:schemeClr val="dk1"/>
                </a:solidFill>
                <a:latin typeface="Calibri"/>
                <a:ea typeface="Calibri"/>
                <a:cs typeface="Calibri"/>
                <a:sym typeface="Calibri"/>
              </a:rPr>
              <a:t>Therefore, as classroom teachers, we have to find ways to incorporate both intrinsic and extrinsic motivation. Since we cannot reasonably expect an individual to be 100% intrinsically motivated all the time, our goal should be developing students who are self-regulated. This requires us to include explicit opportunities to teach self-regulation. </a:t>
            </a:r>
            <a:endParaRPr b="0"/>
          </a:p>
          <a:p>
            <a:pPr marL="0" lvl="0" indent="0" algn="l" rtl="0">
              <a:spcBef>
                <a:spcPts val="0"/>
              </a:spcBef>
              <a:spcAft>
                <a:spcPts val="0"/>
              </a:spcAft>
              <a:buNone/>
            </a:pPr>
            <a:br>
              <a:rPr lang="en-US"/>
            </a:br>
            <a:endParaRPr/>
          </a:p>
          <a:p>
            <a:pPr marL="0" lvl="0" indent="0" algn="l" rtl="0">
              <a:spcBef>
                <a:spcPts val="0"/>
              </a:spcBef>
              <a:spcAft>
                <a:spcPts val="0"/>
              </a:spcAft>
              <a:buNone/>
            </a:pPr>
            <a:endParaRPr/>
          </a:p>
        </p:txBody>
      </p:sp>
      <p:sp>
        <p:nvSpPr>
          <p:cNvPr id="591" name="Google Shape;591;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598" name="Google Shape;598;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a:t>
            </a:r>
            <a:endParaRPr b="1"/>
          </a:p>
        </p:txBody>
      </p:sp>
      <p:sp>
        <p:nvSpPr>
          <p:cNvPr id="605" name="Google Shape;605;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a:t>
            </a:r>
            <a:endParaRPr/>
          </a:p>
        </p:txBody>
      </p:sp>
      <p:sp>
        <p:nvSpPr>
          <p:cNvPr id="612" name="Google Shape;612;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t>These will be the Working Agreements we will honor during all our training sessions this year.”</a:t>
            </a:r>
            <a:endParaRPr/>
          </a:p>
          <a:p>
            <a:pPr marL="0" lvl="0" indent="0" algn="l" rtl="0">
              <a:spcBef>
                <a:spcPts val="0"/>
              </a:spcBef>
              <a:spcAft>
                <a:spcPts val="0"/>
              </a:spcAft>
              <a:buClr>
                <a:schemeClr val="dk1"/>
              </a:buClr>
              <a:buSzPts val="1200"/>
              <a:buFont typeface="Calibri"/>
              <a:buNone/>
            </a:pPr>
            <a:endParaRPr/>
          </a:p>
        </p:txBody>
      </p:sp>
      <p:sp>
        <p:nvSpPr>
          <p:cNvPr id="619" name="Google Shape;619;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latin typeface="Arial"/>
                <a:ea typeface="Arial"/>
                <a:cs typeface="Arial"/>
                <a:sym typeface="Arial"/>
              </a:rPr>
              <a:t>Facilitator: Select an attention signal. </a:t>
            </a:r>
            <a:endParaRPr/>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latin typeface="Arial"/>
                <a:ea typeface="Arial"/>
                <a:cs typeface="Arial"/>
                <a:sym typeface="Arial"/>
              </a:rPr>
              <a:t>“One of our agreements is to follow the attention signal.”   </a:t>
            </a:r>
            <a:endParaRPr/>
          </a:p>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“Your team will work with your school to develop an attention signal you will use in every setting.”</a:t>
            </a:r>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“In order to get all of you focused after discussions, activities or breaks, </a:t>
            </a:r>
            <a:endParaRPr/>
          </a:p>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spcBef>
                <a:spcPts val="0"/>
              </a:spcBef>
              <a:spcAft>
                <a:spcPts val="0"/>
              </a:spcAft>
              <a:buClr>
                <a:srgbClr val="FF0000"/>
              </a:buClr>
              <a:buSzPts val="1200"/>
              <a:buFont typeface="Arial"/>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spcBef>
                <a:spcPts val="0"/>
              </a:spcBef>
              <a:spcAft>
                <a:spcPts val="0"/>
              </a:spcAft>
              <a:buClr>
                <a:schemeClr val="dk1"/>
              </a:buClr>
              <a:buSzPts val="1200"/>
              <a:buFont typeface="Calibri"/>
              <a:buNone/>
            </a:pPr>
            <a:endParaRPr u="none">
              <a:solidFill>
                <a:srgbClr val="FF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“Your task will be to finish your sentence, quiet your voice and ____________________________.”</a:t>
            </a:r>
            <a:endParaRPr/>
          </a:p>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a:p>
        </p:txBody>
      </p:sp>
      <p:sp>
        <p:nvSpPr>
          <p:cNvPr id="626" name="Google Shape;626;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t>Select an introductions activity. </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p>
        </p:txBody>
      </p:sp>
      <p:sp>
        <p:nvSpPr>
          <p:cNvPr id="633" name="Google Shape;633;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a:t>
            </a:r>
            <a:endParaRPr/>
          </a:p>
        </p:txBody>
      </p:sp>
      <p:sp>
        <p:nvSpPr>
          <p:cNvPr id="111" name="Google Shape;11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Some questions you may be thinking when approaching the topic of function based thinking may be……</a:t>
            </a:r>
            <a:endParaRPr/>
          </a:p>
        </p:txBody>
      </p:sp>
      <p:sp>
        <p:nvSpPr>
          <p:cNvPr id="640" name="Google Shape;640;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a:t>
            </a:r>
            <a:endParaRPr/>
          </a:p>
        </p:txBody>
      </p:sp>
      <p:sp>
        <p:nvSpPr>
          <p:cNvPr id="647" name="Google Shape;647;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We all would like more tools in our toolbox when it comes to supporting students to make good choices when it comes to behavior.  If we can apply the concepts of function based thinking, our eff</a:t>
            </a:r>
            <a:r>
              <a:rPr lang="en-US"/>
              <a:t>orts</a:t>
            </a:r>
            <a:r>
              <a:rPr lang="en-US" b="0"/>
              <a:t> </a:t>
            </a:r>
            <a:r>
              <a:rPr lang="en-US"/>
              <a:t>to change</a:t>
            </a:r>
            <a:r>
              <a:rPr lang="en-US" b="0"/>
              <a:t> student behavior will be more effective.</a:t>
            </a:r>
            <a:endParaRPr/>
          </a:p>
        </p:txBody>
      </p:sp>
      <p:sp>
        <p:nvSpPr>
          <p:cNvPr id="654" name="Google Shape;654;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Delete or hide this slide if presenting from the beginning of the module</a:t>
            </a:r>
            <a:endParaRPr/>
          </a:p>
          <a:p>
            <a:pPr marL="0" lvl="0" indent="0" algn="l" rtl="0">
              <a:spcBef>
                <a:spcPts val="0"/>
              </a:spcBef>
              <a:spcAft>
                <a:spcPts val="0"/>
              </a:spcAft>
              <a:buClr>
                <a:schemeClr val="dk1"/>
              </a:buClr>
              <a:buSzPts val="1200"/>
              <a:buFont typeface="Calibri"/>
              <a:buNone/>
            </a:pPr>
            <a:r>
              <a:rPr lang="en-US" b="1"/>
              <a:t>To Know/To Say:</a:t>
            </a:r>
            <a:r>
              <a:rPr lang="en-US" b="0"/>
              <a:t> </a:t>
            </a:r>
            <a:endParaRPr b="1"/>
          </a:p>
        </p:txBody>
      </p:sp>
      <p:sp>
        <p:nvSpPr>
          <p:cNvPr id="661" name="Google Shape;661;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8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a:t>
            </a:r>
            <a:endParaRPr b="1"/>
          </a:p>
        </p:txBody>
      </p:sp>
      <p:sp>
        <p:nvSpPr>
          <p:cNvPr id="668" name="Google Shape;668;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a:t>
            </a:r>
            <a:endParaRPr b="0"/>
          </a:p>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The understanding of the science of behavior allows teachers to take an objective view of student behavior by identifying antecedents and consequences which are supporting the behavior. Antecedent strategies, such as pre-corrects, reminders, or academic supports may then be used to prevent unexpected behavior or increase </a:t>
            </a:r>
            <a:r>
              <a:rPr lang="en-US"/>
              <a:t>expected </a:t>
            </a:r>
            <a:r>
              <a:rPr lang="en-US" sz="1200" b="0" i="0" u="none" strike="noStrike">
                <a:solidFill>
                  <a:schemeClr val="dk1"/>
                </a:solidFill>
                <a:latin typeface="Calibri"/>
                <a:ea typeface="Calibri"/>
                <a:cs typeface="Calibri"/>
                <a:sym typeface="Calibri"/>
              </a:rPr>
              <a:t>behavior. Teaching and having students practice expected behaviors must have occurred to ensure students truly know all of the steps of a skill. Consequence strategies </a:t>
            </a:r>
            <a:r>
              <a:rPr lang="en-US"/>
              <a:t>should </a:t>
            </a:r>
            <a:r>
              <a:rPr lang="en-US" sz="1200" b="0" i="0" u="none" strike="noStrike">
                <a:solidFill>
                  <a:schemeClr val="dk1"/>
                </a:solidFill>
                <a:latin typeface="Calibri"/>
                <a:ea typeface="Calibri"/>
                <a:cs typeface="Calibri"/>
                <a:sym typeface="Calibri"/>
              </a:rPr>
              <a:t>provide feedback to students in the form of reinforcement </a:t>
            </a:r>
            <a:r>
              <a:rPr lang="en-US"/>
              <a:t>and</a:t>
            </a:r>
            <a:r>
              <a:rPr lang="en-US" sz="1200" b="0" i="0" u="none" strike="noStrike">
                <a:solidFill>
                  <a:schemeClr val="dk1"/>
                </a:solidFill>
                <a:latin typeface="Calibri"/>
                <a:ea typeface="Calibri"/>
                <a:cs typeface="Calibri"/>
                <a:sym typeface="Calibri"/>
              </a:rPr>
              <a:t> correction. Corrective consequences can include re-teaching the expectation and providing additional opportunities for practice. Antecedents and consequences, collectively referred to as environmental manipulations, will need to be changed to support students based upon patterns of behavior. To determine how to modify the environment, it is important to know the function of behavior or the “why” that is driving the behavior.  </a:t>
            </a:r>
            <a:endParaRPr b="0"/>
          </a:p>
          <a:p>
            <a:pPr marL="0" lvl="0" indent="0" algn="l" rtl="0">
              <a:spcBef>
                <a:spcPts val="0"/>
              </a:spcBef>
              <a:spcAft>
                <a:spcPts val="0"/>
              </a:spcAft>
              <a:buClr>
                <a:schemeClr val="dk1"/>
              </a:buClr>
              <a:buSzPts val="1200"/>
              <a:buFont typeface="Calibri"/>
              <a:buNone/>
            </a:pPr>
            <a:br>
              <a:rPr lang="en-US" b="0"/>
            </a:br>
            <a:r>
              <a:rPr lang="en-US" sz="1200" b="0" i="0" u="none" strike="noStrike">
                <a:solidFill>
                  <a:schemeClr val="dk1"/>
                </a:solidFill>
                <a:latin typeface="Calibri"/>
                <a:ea typeface="Calibri"/>
                <a:cs typeface="Calibri"/>
                <a:sym typeface="Calibri"/>
              </a:rPr>
              <a:t>Recall that</a:t>
            </a:r>
            <a:r>
              <a:rPr lang="en-US" sz="1200" b="1" i="0" u="none" strike="noStrike">
                <a:solidFill>
                  <a:schemeClr val="dk1"/>
                </a:solidFill>
                <a:latin typeface="Calibri"/>
                <a:ea typeface="Calibri"/>
                <a:cs typeface="Calibri"/>
                <a:sym typeface="Calibri"/>
              </a:rPr>
              <a:t> behavior is a form of communication. </a:t>
            </a:r>
            <a:r>
              <a:rPr lang="en-US" sz="1200" b="0" i="0" u="none" strike="noStrike">
                <a:solidFill>
                  <a:schemeClr val="dk1"/>
                </a:solidFill>
                <a:latin typeface="Calibri"/>
                <a:ea typeface="Calibri"/>
                <a:cs typeface="Calibri"/>
                <a:sym typeface="Calibri"/>
              </a:rPr>
              <a:t>Unfortunately, some students learn that unexpected behavior is the most efficient and effective method to communicate their needs. If a student repeatedly engages in problem behavior, he/she is most likely doing it because the behavior is </a:t>
            </a:r>
            <a:r>
              <a:rPr lang="en-US" sz="1200" b="1" i="1" u="none" strike="noStrike">
                <a:solidFill>
                  <a:schemeClr val="dk1"/>
                </a:solidFill>
                <a:latin typeface="Calibri"/>
                <a:ea typeface="Calibri"/>
                <a:cs typeface="Calibri"/>
                <a:sym typeface="Calibri"/>
              </a:rPr>
              <a:t>functional</a:t>
            </a:r>
            <a:r>
              <a:rPr lang="en-US" sz="1200" b="0" i="0" u="none" strike="noStrike">
                <a:solidFill>
                  <a:schemeClr val="dk1"/>
                </a:solidFill>
                <a:latin typeface="Calibri"/>
                <a:ea typeface="Calibri"/>
                <a:cs typeface="Calibri"/>
                <a:sym typeface="Calibri"/>
              </a:rPr>
              <a:t>,</a:t>
            </a:r>
            <a:r>
              <a:rPr lang="en-US" sz="1200" b="1" i="1" u="none" strike="noStrike">
                <a:solidFill>
                  <a:schemeClr val="dk1"/>
                </a:solidFill>
                <a:latin typeface="Calibri"/>
                <a:ea typeface="Calibri"/>
                <a:cs typeface="Calibri"/>
                <a:sym typeface="Calibri"/>
              </a:rPr>
              <a:t> </a:t>
            </a:r>
            <a:r>
              <a:rPr lang="en-US" sz="1200" b="0" i="0" u="none" strike="noStrike">
                <a:solidFill>
                  <a:schemeClr val="dk1"/>
                </a:solidFill>
                <a:latin typeface="Calibri"/>
                <a:ea typeface="Calibri"/>
                <a:cs typeface="Calibri"/>
                <a:sym typeface="Calibri"/>
              </a:rPr>
              <a:t>meaning the behavior is serving a purpose for the student.</a:t>
            </a:r>
            <a:endParaRPr b="0"/>
          </a:p>
          <a:p>
            <a:pPr marL="0" lvl="0" indent="0" algn="l" rtl="0">
              <a:spcBef>
                <a:spcPts val="0"/>
              </a:spcBef>
              <a:spcAft>
                <a:spcPts val="0"/>
              </a:spcAft>
              <a:buClr>
                <a:schemeClr val="dk1"/>
              </a:buClr>
              <a:buSzPts val="1200"/>
              <a:buFont typeface="Calibri"/>
              <a:buNone/>
            </a:pPr>
            <a:br>
              <a:rPr lang="en-US"/>
            </a:br>
            <a:endParaRPr/>
          </a:p>
        </p:txBody>
      </p:sp>
      <p:sp>
        <p:nvSpPr>
          <p:cNvPr id="675" name="Google Shape;675;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You learned the meaning of the first 3 key terms in our last lesson.  Let’s review things that might be included as an antecedent. (e.g. activity, subject, task difficulty, direction, who and what is in the environment).  What are things we need to remember about a behavior (must be observable and </a:t>
            </a:r>
            <a:r>
              <a:rPr lang="en-US"/>
              <a:t>measurable</a:t>
            </a:r>
            <a:r>
              <a:rPr lang="en-US" b="0"/>
              <a:t>, we must teach replacement behavior and also allow for ample practice).  What are things which might be included as a consequence (who attends to the student</a:t>
            </a:r>
            <a:r>
              <a:rPr lang="en-US"/>
              <a:t>,</a:t>
            </a:r>
            <a:r>
              <a:rPr lang="en-US" b="0"/>
              <a:t> what are the students asked to do as a result of their behavior, is the activity changed, is the student removed….)  </a:t>
            </a:r>
            <a:endParaRPr/>
          </a:p>
          <a:p>
            <a:pPr marL="0" lvl="0" indent="0" algn="l" rtl="0">
              <a:spcBef>
                <a:spcPts val="0"/>
              </a:spcBef>
              <a:spcAft>
                <a:spcPts val="0"/>
              </a:spcAft>
              <a:buClr>
                <a:schemeClr val="dk1"/>
              </a:buClr>
              <a:buSzPts val="1200"/>
              <a:buFont typeface="Calibri"/>
              <a:buNone/>
            </a:pPr>
            <a:r>
              <a:rPr lang="en-US" b="0"/>
              <a:t>By the end of this lesson you will understand and be able to define function of behavior </a:t>
            </a:r>
            <a:endParaRPr/>
          </a:p>
        </p:txBody>
      </p:sp>
      <p:sp>
        <p:nvSpPr>
          <p:cNvPr id="682" name="Google Shape;682;p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r>
              <a:rPr lang="en-US" b="0" u="sng">
                <a:solidFill>
                  <a:schemeClr val="hlink"/>
                </a:solidFill>
                <a:hlinkClick r:id="rId3"/>
              </a:rPr>
              <a:t>https://youtu.be/ZI0ae4MHutE?t=4</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Participants watch the video then ask the question on the slide.  Participants should respond – the child is trying to get attention.  </a:t>
            </a:r>
            <a:endParaRPr/>
          </a:p>
        </p:txBody>
      </p:sp>
      <p:sp>
        <p:nvSpPr>
          <p:cNvPr id="689" name="Google Shape;689;p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697" name="Google Shape;697;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2" name="Google Shape;702;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a:t>
            </a:r>
            <a:r>
              <a:rPr lang="en-US" sz="1200" b="0" i="0" u="none" strike="noStrike">
                <a:solidFill>
                  <a:schemeClr val="dk1"/>
                </a:solidFill>
                <a:latin typeface="Calibri"/>
                <a:ea typeface="Calibri"/>
                <a:cs typeface="Calibri"/>
                <a:sym typeface="Calibri"/>
              </a:rPr>
              <a:t>Humans learn through repeated experience that, under specific </a:t>
            </a:r>
            <a:r>
              <a:rPr lang="en-US" sz="1200" b="1" i="0" u="none" strike="noStrike">
                <a:solidFill>
                  <a:schemeClr val="dk1"/>
                </a:solidFill>
                <a:latin typeface="Calibri"/>
                <a:ea typeface="Calibri"/>
                <a:cs typeface="Calibri"/>
                <a:sym typeface="Calibri"/>
              </a:rPr>
              <a:t>A</a:t>
            </a:r>
            <a:r>
              <a:rPr lang="en-US" sz="1200" b="0" i="0" u="none" strike="noStrike">
                <a:solidFill>
                  <a:schemeClr val="dk1"/>
                </a:solidFill>
                <a:latin typeface="Calibri"/>
                <a:ea typeface="Calibri"/>
                <a:cs typeface="Calibri"/>
                <a:sym typeface="Calibri"/>
              </a:rPr>
              <a:t>ntecedent conditions, engaging in a particular </a:t>
            </a:r>
            <a:r>
              <a:rPr lang="en-US" sz="1200" b="1" i="0" u="none" strike="noStrike">
                <a:solidFill>
                  <a:schemeClr val="dk1"/>
                </a:solidFill>
                <a:latin typeface="Calibri"/>
                <a:ea typeface="Calibri"/>
                <a:cs typeface="Calibri"/>
                <a:sym typeface="Calibri"/>
              </a:rPr>
              <a:t>B</a:t>
            </a:r>
            <a:r>
              <a:rPr lang="en-US" sz="1200" b="0" i="0" u="none" strike="noStrike">
                <a:solidFill>
                  <a:schemeClr val="dk1"/>
                </a:solidFill>
                <a:latin typeface="Calibri"/>
                <a:ea typeface="Calibri"/>
                <a:cs typeface="Calibri"/>
                <a:sym typeface="Calibri"/>
              </a:rPr>
              <a:t>ehavior will reliably result in a particular </a:t>
            </a:r>
            <a:r>
              <a:rPr lang="en-US" sz="1200" b="1" i="0" u="none" strike="noStrike">
                <a:solidFill>
                  <a:schemeClr val="dk1"/>
                </a:solidFill>
                <a:latin typeface="Calibri"/>
                <a:ea typeface="Calibri"/>
                <a:cs typeface="Calibri"/>
                <a:sym typeface="Calibri"/>
              </a:rPr>
              <a:t>C</a:t>
            </a:r>
            <a:r>
              <a:rPr lang="en-US" sz="1200" b="0" i="0" u="none" strike="noStrike">
                <a:solidFill>
                  <a:schemeClr val="dk1"/>
                </a:solidFill>
                <a:latin typeface="Calibri"/>
                <a:ea typeface="Calibri"/>
                <a:cs typeface="Calibri"/>
                <a:sym typeface="Calibri"/>
              </a:rPr>
              <a:t>onsequence or outcome. The goal is to look for and find </a:t>
            </a:r>
            <a:r>
              <a:rPr lang="en-US" sz="1200" b="1" i="1" u="none" strike="noStrike">
                <a:solidFill>
                  <a:schemeClr val="dk1"/>
                </a:solidFill>
                <a:latin typeface="Calibri"/>
                <a:ea typeface="Calibri"/>
                <a:cs typeface="Calibri"/>
                <a:sym typeface="Calibri"/>
              </a:rPr>
              <a:t>patterns </a:t>
            </a:r>
            <a:r>
              <a:rPr lang="en-US" sz="1200" b="0" i="0" u="none" strike="noStrike">
                <a:solidFill>
                  <a:schemeClr val="dk1"/>
                </a:solidFill>
                <a:latin typeface="Calibri"/>
                <a:ea typeface="Calibri"/>
                <a:cs typeface="Calibri"/>
                <a:sym typeface="Calibri"/>
              </a:rPr>
              <a:t>within student behavior to identify the </a:t>
            </a:r>
            <a:r>
              <a:rPr lang="en-US" sz="1200" b="1" i="0" u="none" strike="noStrike">
                <a:solidFill>
                  <a:schemeClr val="dk1"/>
                </a:solidFill>
                <a:latin typeface="Calibri"/>
                <a:ea typeface="Calibri"/>
                <a:cs typeface="Calibri"/>
                <a:sym typeface="Calibri"/>
              </a:rPr>
              <a:t>function of behavior</a:t>
            </a:r>
            <a:r>
              <a:rPr lang="en-US" sz="1200" b="0" i="0" u="none" strike="noStrike">
                <a:solidFill>
                  <a:schemeClr val="dk1"/>
                </a:solidFill>
                <a:latin typeface="Calibri"/>
                <a:ea typeface="Calibri"/>
                <a:cs typeface="Calibri"/>
                <a:sym typeface="Calibri"/>
              </a:rPr>
              <a:t>. </a:t>
            </a:r>
            <a:endParaRPr/>
          </a:p>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Analyzing the antecedents and consequences surrounding unexpected behavior over time can help identify the underlying function. For the most part, the function of human behavior can involve obtaining access to attention (from certain peers or adults), obtaining access to certain activities or items, or avoiding interaction or attention or certain activities. </a:t>
            </a:r>
            <a:endParaRPr/>
          </a:p>
        </p:txBody>
      </p:sp>
      <p:sp>
        <p:nvSpPr>
          <p:cNvPr id="703" name="Google Shape;703;p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a:t>
            </a:r>
            <a:endParaRPr/>
          </a:p>
        </p:txBody>
      </p:sp>
      <p:sp>
        <p:nvSpPr>
          <p:cNvPr id="118" name="Google Shape;11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p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endParaRPr/>
          </a:p>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“Power” and “control” </a:t>
            </a:r>
            <a:r>
              <a:rPr lang="en-US"/>
              <a:t>are</a:t>
            </a:r>
            <a:r>
              <a:rPr lang="en-US" sz="1200" b="0" i="0" u="none" strike="noStrike">
                <a:solidFill>
                  <a:schemeClr val="dk1"/>
                </a:solidFill>
                <a:latin typeface="Calibri"/>
                <a:ea typeface="Calibri"/>
                <a:cs typeface="Calibri"/>
                <a:sym typeface="Calibri"/>
              </a:rPr>
              <a:t> sometimes referred to as functions of behavior; however, the constructs of power and control do not provide enough observable, measurable descriptors to provide a purpose of behavior. Rather, instances where a student may be exerting power or control over a situation can provide a clue to look for a function or reason. Consider a student who makes up stories about peer behavior during recess and is sent to the office for lying. One might suggest that the student is looking to control others (their teachers) or exhibit power (over peers). A more thorough examination of this scenario might show that in getting sent to the office, the student is escaping the playground where s/he is often bullied.</a:t>
            </a:r>
            <a:r>
              <a:rPr lang="en-US"/>
              <a:t> The function of the behavior in this instance might be avoidance of peer attention and/or certain situations. So, yes, the student </a:t>
            </a:r>
            <a:r>
              <a:rPr lang="en-US" i="1"/>
              <a:t>is </a:t>
            </a:r>
            <a:r>
              <a:rPr lang="en-US"/>
              <a:t>trying to control the situation by behaving in a way that gets him or her removed, but “control” doesn’t tell us that the student</a:t>
            </a:r>
            <a:r>
              <a:rPr lang="en-US" i="1"/>
              <a:t> is </a:t>
            </a:r>
            <a:r>
              <a:rPr lang="en-US"/>
              <a:t>trying to be removed from the situation, and it certainly doesn’t tell us </a:t>
            </a:r>
            <a:r>
              <a:rPr lang="en-US" i="1"/>
              <a:t>why</a:t>
            </a:r>
            <a:r>
              <a:rPr lang="en-US"/>
              <a:t> the student wants to be removed.</a:t>
            </a:r>
            <a:r>
              <a:rPr lang="en-US" sz="1200" b="0" i="0" u="none" strike="noStrike">
                <a:solidFill>
                  <a:schemeClr val="dk1"/>
                </a:solidFill>
                <a:latin typeface="Calibri"/>
                <a:ea typeface="Calibri"/>
                <a:cs typeface="Calibri"/>
                <a:sym typeface="Calibri"/>
              </a:rPr>
              <a:t> If you think about it this way, we all behave in ways to gain a measure of control over our circumstances, but just gaining control doesn</a:t>
            </a:r>
            <a:r>
              <a:rPr lang="en-US"/>
              <a:t>’t answer the questions “why that particular behavior?” and “what outcome are we trying to achieve?” </a:t>
            </a:r>
            <a:r>
              <a:rPr lang="en-US" sz="1200" b="0" i="0" u="none" strike="noStrike">
                <a:solidFill>
                  <a:schemeClr val="dk1"/>
                </a:solidFill>
                <a:latin typeface="Calibri"/>
                <a:ea typeface="Calibri"/>
                <a:cs typeface="Calibri"/>
                <a:sym typeface="Calibri"/>
              </a:rPr>
              <a:t>Iovanonne, Anderson, and Scott (2013) suggest that if initial instincts are to classify the function of a particular behavior as either power or control, to ask “How do you know that the function is power or control” or “What does that look like, power over who or what; what is being controlled?” Often, answers to these questions will identify an observable outcome that is serving as the function of the behavior. </a:t>
            </a:r>
            <a:endParaRPr b="0"/>
          </a:p>
          <a:p>
            <a:pPr marL="0" lvl="0" indent="0" algn="l" rtl="0">
              <a:spcBef>
                <a:spcPts val="0"/>
              </a:spcBef>
              <a:spcAft>
                <a:spcPts val="0"/>
              </a:spcAft>
              <a:buClr>
                <a:schemeClr val="dk1"/>
              </a:buClr>
              <a:buSzPts val="1200"/>
              <a:buFont typeface="Calibri"/>
              <a:buNone/>
            </a:pPr>
            <a:br>
              <a:rPr lang="en-US"/>
            </a:br>
            <a:endParaRPr/>
          </a:p>
        </p:txBody>
      </p:sp>
      <p:sp>
        <p:nvSpPr>
          <p:cNvPr id="709" name="Google Shape;709;p9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9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Allow time for participants to read the example.  Then discuss why “control” is not helpful when attempting to analyze behavior</a:t>
            </a:r>
            <a:endParaRPr/>
          </a:p>
        </p:txBody>
      </p:sp>
      <p:sp>
        <p:nvSpPr>
          <p:cNvPr id="716" name="Google Shape;716;p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r>
              <a:rPr lang="en-US" b="0"/>
              <a:t> </a:t>
            </a:r>
            <a:r>
              <a:rPr lang="en-US" sz="1200" b="0" i="0" u="none" strike="noStrike">
                <a:solidFill>
                  <a:schemeClr val="dk1"/>
                </a:solidFill>
                <a:latin typeface="Calibri"/>
                <a:ea typeface="Calibri"/>
                <a:cs typeface="Calibri"/>
                <a:sym typeface="Calibri"/>
              </a:rPr>
              <a:t>In the preceding video where the child is throwing a tantrum, for instance, this child has likely experienced that in the presence of certain adults (antecedent), throwing a tantrum involving falling to the floor, screaming, and crying (behavior), will result in the adult(s) attending to the child (consequence). If this sequence of events is reliably reproduced, it can be reasonably concluded that the function maintaining the behavior is adult attention.  We can reasonably conclude that we would not want this behavior to continue every time the child wants attention. As such, we would want to </a:t>
            </a:r>
            <a:r>
              <a:rPr lang="en-US"/>
              <a:t>systematically teach the child reliable and more socially acceptable ways to access adult attention.</a:t>
            </a:r>
            <a:endParaRPr/>
          </a:p>
        </p:txBody>
      </p:sp>
      <p:sp>
        <p:nvSpPr>
          <p:cNvPr id="723" name="Google Shape;723;p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9" name="Google Shape;729;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Advance the video the indicated segment (4:55 to 7:10). https://vimeo.com/92366677</a:t>
            </a:r>
            <a:endParaRPr/>
          </a:p>
          <a:p>
            <a:pPr marL="0" lvl="0" indent="0" algn="l" rtl="0">
              <a:spcBef>
                <a:spcPts val="0"/>
              </a:spcBef>
              <a:spcAft>
                <a:spcPts val="0"/>
              </a:spcAft>
              <a:buClr>
                <a:schemeClr val="dk1"/>
              </a:buClr>
              <a:buSzPts val="1200"/>
              <a:buFont typeface="Calibri"/>
              <a:buNone/>
            </a:pPr>
            <a:r>
              <a:rPr lang="en-US" b="1"/>
              <a:t>To Know/To Say:</a:t>
            </a:r>
            <a:endParaRPr/>
          </a:p>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Watch the video then say; One takeaway from this segment of the video is that the same behavior can have different functions. Therefore, when planning a response to a behavior, it is more important to think about the function driving the behavior when selecting strategies as opposed to the behavior itself. </a:t>
            </a:r>
            <a:endParaRPr/>
          </a:p>
        </p:txBody>
      </p:sp>
      <p:sp>
        <p:nvSpPr>
          <p:cNvPr id="730" name="Google Shape;730;p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738" name="Google Shape;738;p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endParaRPr/>
          </a:p>
          <a:p>
            <a:pPr marL="0" lvl="0" indent="0" algn="l" rtl="0">
              <a:spcBef>
                <a:spcPts val="0"/>
              </a:spcBef>
              <a:spcAft>
                <a:spcPts val="0"/>
              </a:spcAft>
              <a:buClr>
                <a:schemeClr val="dk1"/>
              </a:buClr>
              <a:buSzPts val="1200"/>
              <a:buFont typeface="Calibri"/>
              <a:buNone/>
            </a:pPr>
            <a:r>
              <a:rPr lang="en-US"/>
              <a:t>As you read the scenario, jot down the pattern of behavior – what are the antecedents, what is the behavior, what are the consequences?  What might the function be of Bill’s behavior?  (escape task)</a:t>
            </a:r>
            <a:endParaRPr/>
          </a:p>
        </p:txBody>
      </p:sp>
      <p:sp>
        <p:nvSpPr>
          <p:cNvPr id="745" name="Google Shape;745;p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endParaRPr/>
          </a:p>
          <a:p>
            <a:pPr marL="0" marR="0" lvl="0" indent="0" algn="l" rtl="0">
              <a:lnSpc>
                <a:spcPct val="100000"/>
              </a:lnSpc>
              <a:spcBef>
                <a:spcPts val="0"/>
              </a:spcBef>
              <a:spcAft>
                <a:spcPts val="0"/>
              </a:spcAft>
              <a:buClr>
                <a:schemeClr val="dk1"/>
              </a:buClr>
              <a:buSzPts val="1200"/>
              <a:buFont typeface="Calibri"/>
              <a:buNone/>
            </a:pPr>
            <a:r>
              <a:rPr lang="en-US"/>
              <a:t>As you read the scenario, jot down the pattern of behavior – what are the antecedents, what is the behavior, what are the consequences?  What might the function be of Anne‘s behavior?  (attention)</a:t>
            </a:r>
            <a:endParaRPr/>
          </a:p>
          <a:p>
            <a:pPr marL="0" lvl="0" indent="0" algn="l" rtl="0">
              <a:spcBef>
                <a:spcPts val="0"/>
              </a:spcBef>
              <a:spcAft>
                <a:spcPts val="0"/>
              </a:spcAft>
              <a:buClr>
                <a:schemeClr val="dk1"/>
              </a:buClr>
              <a:buSzPts val="1200"/>
              <a:buFont typeface="Calibri"/>
              <a:buNone/>
            </a:pPr>
            <a:endParaRPr/>
          </a:p>
        </p:txBody>
      </p:sp>
      <p:sp>
        <p:nvSpPr>
          <p:cNvPr id="752" name="Google Shape;752;p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8" name="Google Shape;758;p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endParaRPr/>
          </a:p>
          <a:p>
            <a:pPr marL="0" lvl="0" indent="0" algn="l" rtl="0">
              <a:spcBef>
                <a:spcPts val="0"/>
              </a:spcBef>
              <a:spcAft>
                <a:spcPts val="0"/>
              </a:spcAft>
              <a:buClr>
                <a:schemeClr val="dk1"/>
              </a:buClr>
              <a:buSzPts val="1200"/>
              <a:buFont typeface="Calibri"/>
              <a:buNone/>
            </a:pPr>
            <a:r>
              <a:rPr lang="en-US"/>
              <a:t>Same: </a:t>
            </a:r>
            <a:endParaRPr/>
          </a:p>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Student did not get out book as directed. </a:t>
            </a:r>
            <a:endParaRPr/>
          </a:p>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Teacher walked to student and talked to the student.</a:t>
            </a:r>
            <a:endParaRPr/>
          </a:p>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The student’s behavior escalated after the teacher interacted with the student. Both were non-compliant</a:t>
            </a:r>
            <a:endParaRPr/>
          </a:p>
          <a:p>
            <a:pPr marL="0" lvl="0" indent="0" algn="l" rtl="0">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Different: </a:t>
            </a:r>
            <a:endParaRPr/>
          </a:p>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Initially, each student responded differently to the teacher’s interaction.</a:t>
            </a:r>
            <a:endParaRPr/>
          </a:p>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The teacher in the first scenario reminded the student of the consequences of misbehavior.  The teacher in the second scenario offered the student assistance.</a:t>
            </a:r>
            <a:endParaRPr/>
          </a:p>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The first student was excluded from the activity/classroom as a result of his behavior.  The teacher increased interaction with the second student as a result of her behavior.</a:t>
            </a:r>
            <a:endParaRPr/>
          </a:p>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Billy is likely trying to escape the task.  Ann is seeking attention</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p>
        </p:txBody>
      </p:sp>
      <p:sp>
        <p:nvSpPr>
          <p:cNvPr id="759" name="Google Shape;759;p9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5" name="Google Shape;765;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For this activity, participants will need access to ”HO4 ABC with Function” handout. Answers are provided in “HO5 ABC with Function – Answer Key”. </a:t>
            </a:r>
            <a:endParaRPr/>
          </a:p>
          <a:p>
            <a:pPr marL="0" lvl="0" indent="0" algn="l" rtl="0">
              <a:spcBef>
                <a:spcPts val="0"/>
              </a:spcBef>
              <a:spcAft>
                <a:spcPts val="0"/>
              </a:spcAft>
              <a:buClr>
                <a:schemeClr val="dk1"/>
              </a:buClr>
              <a:buSzPts val="1200"/>
              <a:buFont typeface="Calibri"/>
              <a:buNone/>
            </a:pPr>
            <a:r>
              <a:rPr lang="en-US" b="1"/>
              <a:t>To Know/To Say:</a:t>
            </a:r>
            <a:endParaRPr/>
          </a:p>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Once you are more comfortable with identifying the function, you can then start planning for environmental modifications (antecedents, consequences) that would disrupt the current behavior pattern. </a:t>
            </a:r>
            <a:endParaRPr b="0"/>
          </a:p>
          <a:p>
            <a:pPr marL="0" lvl="0" indent="0" algn="l" rtl="0">
              <a:spcBef>
                <a:spcPts val="0"/>
              </a:spcBef>
              <a:spcAft>
                <a:spcPts val="0"/>
              </a:spcAft>
              <a:buClr>
                <a:schemeClr val="dk1"/>
              </a:buClr>
              <a:buSzPts val="1200"/>
              <a:buFont typeface="Calibri"/>
              <a:buNone/>
            </a:pPr>
            <a:br>
              <a:rPr lang="en-US"/>
            </a:br>
            <a:endParaRPr/>
          </a:p>
        </p:txBody>
      </p:sp>
      <p:sp>
        <p:nvSpPr>
          <p:cNvPr id="766" name="Google Shape;766;p9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Trainer Notes:</a:t>
            </a:r>
            <a:r>
              <a:rPr lang="en-US" b="0"/>
              <a:t>  </a:t>
            </a:r>
            <a:endParaRPr/>
          </a:p>
          <a:p>
            <a:pPr marL="0" lvl="0" indent="0" algn="l" rtl="0">
              <a:spcBef>
                <a:spcPts val="0"/>
              </a:spcBef>
              <a:spcAft>
                <a:spcPts val="0"/>
              </a:spcAft>
              <a:buClr>
                <a:schemeClr val="dk1"/>
              </a:buClr>
              <a:buSzPts val="1200"/>
              <a:buFont typeface="Calibri"/>
              <a:buNone/>
            </a:pPr>
            <a:r>
              <a:rPr lang="en-US" b="1"/>
              <a:t>To Know/To Say:</a:t>
            </a:r>
            <a:endParaRPr/>
          </a:p>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There needs to be a replacement behavior identified that will allow for access to the same function. For instance, if the individual is seeking attention, the replacement behavior will need to provide access to attention and not access to another function, like escape.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Let’s apply this logic back to the child throwing a tantrum. What would be a socially appropriate behavior that this child could demonstrate when wanting attention? When thinking about a potential replacement behavior, it will be important to remember to take into account the child’s developmental capabilities. If we assume that the child is able to speak short phrases, a potential replacement behavior would be to have the student say “attention, please” when wanting attention. Once the replacement behavior has been identified, it needs to be explicitly taught and the student needs to be able to demonstrate fluency with use of the replacement behavior</a:t>
            </a:r>
            <a:endParaRPr/>
          </a:p>
        </p:txBody>
      </p:sp>
      <p:sp>
        <p:nvSpPr>
          <p:cNvPr id="773" name="Google Shape;773;p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161"/>
          <p:cNvSpPr txBox="1">
            <a:spLocks noGrp="1"/>
          </p:cNvSpPr>
          <p:nvPr>
            <p:ph type="ctrTitle"/>
          </p:nvPr>
        </p:nvSpPr>
        <p:spPr>
          <a:xfrm>
            <a:off x="685800" y="720612"/>
            <a:ext cx="7772400" cy="90135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61"/>
          <p:cNvSpPr txBox="1">
            <a:spLocks noGrp="1"/>
          </p:cNvSpPr>
          <p:nvPr>
            <p:ph type="subTitle" idx="1"/>
          </p:nvPr>
        </p:nvSpPr>
        <p:spPr>
          <a:xfrm>
            <a:off x="1240971" y="2110859"/>
            <a:ext cx="6901543" cy="60760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FF0000"/>
              </a:buClr>
              <a:buSzPts val="2400"/>
              <a:buNone/>
              <a:defRPr sz="2400">
                <a:solidFill>
                  <a:srgbClr val="FF000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3" name="Google Shape;23;p161"/>
          <p:cNvPicPr preferRelativeResize="0"/>
          <p:nvPr/>
        </p:nvPicPr>
        <p:blipFill rotWithShape="1">
          <a:blip r:embed="rId2">
            <a:alphaModFix/>
          </a:blip>
          <a:srcRect/>
          <a:stretch/>
        </p:blipFill>
        <p:spPr>
          <a:xfrm>
            <a:off x="166152" y="5395979"/>
            <a:ext cx="3267871" cy="788797"/>
          </a:xfrm>
          <a:prstGeom prst="rect">
            <a:avLst/>
          </a:prstGeom>
          <a:noFill/>
          <a:ln>
            <a:noFill/>
          </a:ln>
        </p:spPr>
      </p:pic>
      <p:pic>
        <p:nvPicPr>
          <p:cNvPr id="24" name="Google Shape;24;p161"/>
          <p:cNvPicPr preferRelativeResize="0"/>
          <p:nvPr/>
        </p:nvPicPr>
        <p:blipFill rotWithShape="1">
          <a:blip r:embed="rId3">
            <a:alphaModFix/>
          </a:blip>
          <a:srcRect/>
          <a:stretch/>
        </p:blipFill>
        <p:spPr>
          <a:xfrm>
            <a:off x="3434023" y="3086327"/>
            <a:ext cx="2602527" cy="2248584"/>
          </a:xfrm>
          <a:prstGeom prst="rect">
            <a:avLst/>
          </a:prstGeom>
          <a:noFill/>
          <a:ln>
            <a:noFill/>
          </a:ln>
        </p:spPr>
      </p:pic>
      <p:pic>
        <p:nvPicPr>
          <p:cNvPr id="25" name="Google Shape;25;p161"/>
          <p:cNvPicPr preferRelativeResize="0"/>
          <p:nvPr/>
        </p:nvPicPr>
        <p:blipFill rotWithShape="1">
          <a:blip r:embed="rId4">
            <a:alphaModFix/>
          </a:blip>
          <a:srcRect/>
          <a:stretch/>
        </p:blipFill>
        <p:spPr>
          <a:xfrm>
            <a:off x="3831325" y="5409020"/>
            <a:ext cx="2343623" cy="840842"/>
          </a:xfrm>
          <a:prstGeom prst="rect">
            <a:avLst/>
          </a:prstGeom>
          <a:noFill/>
          <a:ln>
            <a:noFill/>
          </a:ln>
        </p:spPr>
      </p:pic>
      <p:pic>
        <p:nvPicPr>
          <p:cNvPr id="26" name="Google Shape;26;p161"/>
          <p:cNvPicPr preferRelativeResize="0"/>
          <p:nvPr/>
        </p:nvPicPr>
        <p:blipFill rotWithShape="1">
          <a:blip r:embed="rId5">
            <a:alphaModFix/>
          </a:blip>
          <a:srcRect/>
          <a:stretch/>
        </p:blipFill>
        <p:spPr>
          <a:xfrm>
            <a:off x="6743555" y="5511265"/>
            <a:ext cx="2234293" cy="78131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6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0000"/>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16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6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16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16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6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6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6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6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6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5"/>
        <p:cNvGrpSpPr/>
        <p:nvPr/>
      </p:nvGrpSpPr>
      <p:grpSpPr>
        <a:xfrm>
          <a:off x="0" y="0"/>
          <a:ext cx="0" cy="0"/>
          <a:chOff x="0" y="0"/>
          <a:chExt cx="0" cy="0"/>
        </a:xfrm>
      </p:grpSpPr>
      <p:sp>
        <p:nvSpPr>
          <p:cNvPr id="56" name="Google Shape;56;p16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6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0000"/>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8"/>
        <p:cNvGrpSpPr/>
        <p:nvPr/>
      </p:nvGrpSpPr>
      <p:grpSpPr>
        <a:xfrm>
          <a:off x="0" y="0"/>
          <a:ext cx="0" cy="0"/>
          <a:chOff x="0" y="0"/>
          <a:chExt cx="0" cy="0"/>
        </a:xfrm>
      </p:grpSpPr>
      <p:sp>
        <p:nvSpPr>
          <p:cNvPr id="59" name="Google Shape;59;p16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0000"/>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5" name="Google Shape;15;p160"/>
          <p:cNvGrpSpPr/>
          <p:nvPr/>
        </p:nvGrpSpPr>
        <p:grpSpPr>
          <a:xfrm>
            <a:off x="3175" y="6211407"/>
            <a:ext cx="9144378" cy="659292"/>
            <a:chOff x="12700" y="6211407"/>
            <a:chExt cx="9144378" cy="659292"/>
          </a:xfrm>
        </p:grpSpPr>
        <p:sp>
          <p:nvSpPr>
            <p:cNvPr id="16" name="Google Shape;16;p160"/>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Calibri"/>
                <a:ea typeface="Calibri"/>
                <a:cs typeface="Calibri"/>
                <a:sym typeface="Calibri"/>
              </a:endParaRPr>
            </a:p>
          </p:txBody>
        </p:sp>
        <p:sp>
          <p:nvSpPr>
            <p:cNvPr id="17" name="Google Shape;17;p160"/>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Calibri"/>
                <a:ea typeface="Calibri"/>
                <a:cs typeface="Calibri"/>
                <a:sym typeface="Calibri"/>
              </a:endParaRPr>
            </a:p>
          </p:txBody>
        </p:sp>
        <p:sp>
          <p:nvSpPr>
            <p:cNvPr id="18" name="Google Shape;18;p160"/>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Calibri"/>
                <a:ea typeface="Calibri"/>
                <a:cs typeface="Calibri"/>
                <a:sym typeface="Calibri"/>
              </a:endParaRPr>
            </a:p>
          </p:txBody>
        </p:sp>
        <p:sp>
          <p:nvSpPr>
            <p:cNvPr id="19" name="Google Shape;19;p160"/>
            <p:cNvSpPr txBox="1"/>
            <p:nvPr/>
          </p:nvSpPr>
          <p:spPr>
            <a:xfrm>
              <a:off x="673596" y="6211407"/>
              <a:ext cx="1752104" cy="300210"/>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351" b="0" i="0" u="none" strike="noStrike" cap="none">
                  <a:solidFill>
                    <a:schemeClr val="lt1"/>
                  </a:solidFill>
                  <a:latin typeface="Calibri"/>
                  <a:ea typeface="Calibri"/>
                  <a:cs typeface="Calibri"/>
                  <a:sym typeface="Calibri"/>
                </a:rPr>
                <a:t>MO SW-PBS</a:t>
              </a:r>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vimeo.com/92366677"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hyperlink" Target="https://doi.org/10.1177/107429561302200202"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hyperlink" Target="https://doi.org/10.1177/109830070000200302" TargetMode="External"/><Relationship Id="rId5" Type="http://schemas.openxmlformats.org/officeDocument/2006/relationships/hyperlink" Target="https://vimeo.com/92366677" TargetMode="External"/><Relationship Id="rId4" Type="http://schemas.openxmlformats.org/officeDocument/2006/relationships/hyperlink" Target="https://www.youtube.com/watch?v=ZI0ae4MHutE" TargetMode="Externa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hyperlink" Target="https://doi.org/10.1177/1098300712459079" TargetMode="External"/><Relationship Id="rId2" Type="http://schemas.openxmlformats.org/officeDocument/2006/relationships/notesSlide" Target="../notesSlides/notesSlide158.xml"/><Relationship Id="rId1" Type="http://schemas.openxmlformats.org/officeDocument/2006/relationships/slideLayout" Target="../slideLayouts/slideLayout2.xml"/><Relationship Id="rId4" Type="http://schemas.openxmlformats.org/officeDocument/2006/relationships/hyperlink" Target="https://doi.org/10.1901/jaba.1975.8-367" TargetMode="External"/></Relationships>
</file>

<file path=ppt/slides/_rels/slide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iris.peabody.vanderbilt.edu/module/fba/cresource/q1/p01/#content"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hyperlink" Target="https://iris.peabody.vanderbilt.edu/module/fba/cresource/q1/p01/#content"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hyperlink" Target="https://iris.peabody.vanderbilt.edu/module/fba/cresource/q1/p01/#content"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oi.org/10.1901/jaba.1968.1-91"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iris.peabody.vanderbilt.edu/module/fba/#content"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verywellmind.com/what-is-extrinsic-motivation-2795164"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doi.org/10.1111/j.2044-835X.1987.tb01072.x"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doi.org/10.1006/ceps.1999.1020" TargetMode="External"/><Relationship Id="rId5" Type="http://schemas.openxmlformats.org/officeDocument/2006/relationships/hyperlink" Target="https://doi.org/10.1111/j.1467-6494.1995.tb00501.x" TargetMode="External"/><Relationship Id="rId4" Type="http://schemas.openxmlformats.org/officeDocument/2006/relationships/hyperlink" Target="https://www.verywellmind.com/what-is-extrinsic-motivation-2795164"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youtube.com/watch?v=ZI0ae4MHutE"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vimeo.com/92366677"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ctrTitle"/>
          </p:nvPr>
        </p:nvSpPr>
        <p:spPr>
          <a:xfrm>
            <a:off x="685800" y="720612"/>
            <a:ext cx="7772400" cy="90135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a:t>Foundations of Function-Based Thinking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Teacher Leader Standards</a:t>
            </a:r>
            <a:endParaRPr/>
          </a:p>
        </p:txBody>
      </p:sp>
      <p:sp>
        <p:nvSpPr>
          <p:cNvPr id="128" name="Google Shape;128;p1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Standard 1: Content knowledge aligned with appropriate instruction.</a:t>
            </a:r>
            <a:endParaRPr/>
          </a:p>
          <a:p>
            <a:pPr marL="228600" lvl="0" indent="-228600" algn="l" rtl="0">
              <a:lnSpc>
                <a:spcPct val="90000"/>
              </a:lnSpc>
              <a:spcBef>
                <a:spcPts val="1000"/>
              </a:spcBef>
              <a:spcAft>
                <a:spcPts val="0"/>
              </a:spcAft>
              <a:buClr>
                <a:srgbClr val="FF0000"/>
              </a:buClr>
              <a:buSzPts val="2800"/>
              <a:buChar char="•"/>
            </a:pPr>
            <a:r>
              <a:rPr lang="en-US"/>
              <a:t>Standard 2: Student Learning, Growth and Development.</a:t>
            </a:r>
            <a:endParaRPr/>
          </a:p>
          <a:p>
            <a:pPr marL="228600" lvl="0" indent="-228600" algn="l" rtl="0">
              <a:lnSpc>
                <a:spcPct val="90000"/>
              </a:lnSpc>
              <a:spcBef>
                <a:spcPts val="1000"/>
              </a:spcBef>
              <a:spcAft>
                <a:spcPts val="0"/>
              </a:spcAft>
              <a:buClr>
                <a:srgbClr val="FF0000"/>
              </a:buClr>
              <a:buSzPts val="2800"/>
              <a:buChar char="•"/>
            </a:pPr>
            <a:r>
              <a:rPr lang="en-US"/>
              <a:t>Standard 5: Positive Classroom Environment.</a:t>
            </a:r>
            <a:endParaRPr/>
          </a:p>
          <a:p>
            <a:pPr marL="228600" lvl="0" indent="-228600" algn="l" rtl="0">
              <a:lnSpc>
                <a:spcPct val="90000"/>
              </a:lnSpc>
              <a:spcBef>
                <a:spcPts val="1000"/>
              </a:spcBef>
              <a:spcAft>
                <a:spcPts val="0"/>
              </a:spcAft>
              <a:buClr>
                <a:srgbClr val="FF0000"/>
              </a:buClr>
              <a:buSzPts val="2800"/>
              <a:buChar char="•"/>
            </a:pPr>
            <a:r>
              <a:rPr lang="en-US"/>
              <a:t>Standard 7: Student Assessment and Data Analysis.</a:t>
            </a:r>
            <a:endParaRPr/>
          </a:p>
          <a:p>
            <a:pPr marL="228600" lvl="0" indent="-228600" algn="l" rtl="0">
              <a:lnSpc>
                <a:spcPct val="90000"/>
              </a:lnSpc>
              <a:spcBef>
                <a:spcPts val="1000"/>
              </a:spcBef>
              <a:spcAft>
                <a:spcPts val="0"/>
              </a:spcAft>
              <a:buClr>
                <a:srgbClr val="FF0000"/>
              </a:buClr>
              <a:buSzPts val="2800"/>
              <a:buChar char="•"/>
            </a:pPr>
            <a:r>
              <a:rPr lang="en-US"/>
              <a:t>Standard 8: Professionalism.</a:t>
            </a:r>
            <a:br>
              <a:rPr lang="en-US"/>
            </a:b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0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Examine the Antecedent and Consequences</a:t>
            </a:r>
            <a:endParaRPr/>
          </a:p>
        </p:txBody>
      </p:sp>
      <p:sp>
        <p:nvSpPr>
          <p:cNvPr id="783" name="Google Shape;783;p10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2800"/>
              <a:buNone/>
            </a:pPr>
            <a:r>
              <a:rPr lang="en-US" i="1"/>
              <a:t>Brian is a student in Ms. Smith’s class. Ms. Smith assigns Brian to a cooperative learning group. The peers in this group complain when Brian talks too loudly and interrupts other group members.  As a result, Ms. Smith tells Brian, “Please return to your desk and work alone.”</a:t>
            </a:r>
            <a:endParaRPr i="1"/>
          </a:p>
          <a:p>
            <a:pPr marL="228600" lvl="0" indent="-228600" algn="l" rtl="0">
              <a:lnSpc>
                <a:spcPct val="90000"/>
              </a:lnSpc>
              <a:spcBef>
                <a:spcPts val="1000"/>
              </a:spcBef>
              <a:spcAft>
                <a:spcPts val="0"/>
              </a:spcAft>
              <a:buClr>
                <a:srgbClr val="FF0000"/>
              </a:buClr>
              <a:buSzPts val="2800"/>
              <a:buChar char="•"/>
            </a:pPr>
            <a:br>
              <a:rPr lang="en-US"/>
            </a:br>
            <a:endParaRPr/>
          </a:p>
        </p:txBody>
      </p:sp>
      <p:graphicFrame>
        <p:nvGraphicFramePr>
          <p:cNvPr id="784" name="Google Shape;784;p100"/>
          <p:cNvGraphicFramePr/>
          <p:nvPr/>
        </p:nvGraphicFramePr>
        <p:xfrm>
          <a:off x="953430" y="4221283"/>
          <a:ext cx="3000000" cy="3000000"/>
        </p:xfrm>
        <a:graphic>
          <a:graphicData uri="http://schemas.openxmlformats.org/drawingml/2006/table">
            <a:tbl>
              <a:tblPr>
                <a:noFill/>
                <a:tableStyleId>{0867609F-77C3-4C5C-95EA-69D9C175DF44}</a:tableStyleId>
              </a:tblPr>
              <a:tblGrid>
                <a:gridCol w="1838550">
                  <a:extLst>
                    <a:ext uri="{9D8B030D-6E8A-4147-A177-3AD203B41FA5}">
                      <a16:colId xmlns:a16="http://schemas.microsoft.com/office/drawing/2014/main" val="20000"/>
                    </a:ext>
                  </a:extLst>
                </a:gridCol>
                <a:gridCol w="1838550">
                  <a:extLst>
                    <a:ext uri="{9D8B030D-6E8A-4147-A177-3AD203B41FA5}">
                      <a16:colId xmlns:a16="http://schemas.microsoft.com/office/drawing/2014/main" val="20001"/>
                    </a:ext>
                  </a:extLst>
                </a:gridCol>
                <a:gridCol w="1838550">
                  <a:extLst>
                    <a:ext uri="{9D8B030D-6E8A-4147-A177-3AD203B41FA5}">
                      <a16:colId xmlns:a16="http://schemas.microsoft.com/office/drawing/2014/main" val="20002"/>
                    </a:ext>
                  </a:extLst>
                </a:gridCol>
                <a:gridCol w="1838550">
                  <a:extLst>
                    <a:ext uri="{9D8B030D-6E8A-4147-A177-3AD203B41FA5}">
                      <a16:colId xmlns:a16="http://schemas.microsoft.com/office/drawing/2014/main" val="20003"/>
                    </a:ext>
                  </a:extLst>
                </a:gridCol>
              </a:tblGrid>
              <a:tr h="480625">
                <a:tc gridSpan="4">
                  <a:txBody>
                    <a:bodyPr/>
                    <a:lstStyle/>
                    <a:p>
                      <a:pPr marL="0" marR="0" lvl="0" indent="0" algn="ctr" rtl="0">
                        <a:spcBef>
                          <a:spcPts val="0"/>
                        </a:spcBef>
                        <a:spcAft>
                          <a:spcPts val="0"/>
                        </a:spcAft>
                        <a:buClr>
                          <a:srgbClr val="231F20"/>
                        </a:buClr>
                        <a:buSzPts val="1600"/>
                        <a:buFont typeface="Arial"/>
                        <a:buNone/>
                      </a:pPr>
                      <a:r>
                        <a:rPr lang="en-US" sz="1600" b="1" i="0" u="none" strike="noStrike" cap="none">
                          <a:solidFill>
                            <a:srgbClr val="231F20"/>
                          </a:solidFill>
                        </a:rPr>
                        <a:t>Current ABCs with Function</a:t>
                      </a:r>
                      <a:endParaRPr sz="1600" b="1"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75050">
                <a:tc>
                  <a:txBody>
                    <a:bodyPr/>
                    <a:lstStyle/>
                    <a:p>
                      <a:pPr marL="0" marR="0" lvl="0" indent="0" algn="ctr" rtl="0">
                        <a:spcBef>
                          <a:spcPts val="0"/>
                        </a:spcBef>
                        <a:spcAft>
                          <a:spcPts val="0"/>
                        </a:spcAft>
                        <a:buClr>
                          <a:srgbClr val="231F20"/>
                        </a:buClr>
                        <a:buSzPts val="1600"/>
                        <a:buFont typeface="Arial"/>
                        <a:buNone/>
                      </a:pPr>
                      <a:r>
                        <a:rPr lang="en-US" sz="1600" b="1" i="0" u="none" strike="noStrike" cap="none">
                          <a:solidFill>
                            <a:srgbClr val="231F20"/>
                          </a:solidFill>
                        </a:rPr>
                        <a:t>Antecedent(s)</a:t>
                      </a:r>
                      <a:endParaRPr sz="1600" b="1" u="none" strike="noStrike" cap="none"/>
                    </a:p>
                    <a:p>
                      <a:pPr marL="0" marR="63500" lvl="0" indent="0" algn="ctr" rtl="0">
                        <a:spcBef>
                          <a:spcPts val="0"/>
                        </a:spcBef>
                        <a:spcAft>
                          <a:spcPts val="0"/>
                        </a:spcAft>
                        <a:buClr>
                          <a:schemeClr val="dk1"/>
                        </a:buClr>
                        <a:buSzPts val="1600"/>
                        <a:buFont typeface="Calibri"/>
                        <a:buNone/>
                      </a:pPr>
                      <a:br>
                        <a:rPr lang="en-US" sz="1600" u="none" strike="noStrike" cap="none"/>
                      </a:br>
                      <a:r>
                        <a:rPr lang="en-US" sz="1600" b="0" i="0" u="none" strike="noStrike" cap="none">
                          <a:solidFill>
                            <a:srgbClr val="231F20"/>
                          </a:solidFill>
                          <a:latin typeface="Arial"/>
                          <a:ea typeface="Arial"/>
                          <a:cs typeface="Arial"/>
                          <a:sym typeface="Arial"/>
                        </a:rPr>
                        <a:t>Working in a cooperative group.</a:t>
                      </a:r>
                      <a:endParaRPr sz="1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231F20"/>
                        </a:buClr>
                        <a:buSzPts val="1600"/>
                        <a:buFont typeface="Arial"/>
                        <a:buNone/>
                      </a:pPr>
                      <a:r>
                        <a:rPr lang="en-US" sz="1600" b="1" i="0" u="none" strike="noStrike" cap="none">
                          <a:solidFill>
                            <a:srgbClr val="231F20"/>
                          </a:solidFill>
                        </a:rPr>
                        <a:t>Behavior</a:t>
                      </a:r>
                      <a:endParaRPr sz="1600" b="1" u="none" strike="noStrike" cap="none"/>
                    </a:p>
                    <a:p>
                      <a:pPr marL="0" marR="63500" lvl="0" indent="0" algn="ctr" rtl="0">
                        <a:spcBef>
                          <a:spcPts val="0"/>
                        </a:spcBef>
                        <a:spcAft>
                          <a:spcPts val="0"/>
                        </a:spcAft>
                        <a:buClr>
                          <a:schemeClr val="dk1"/>
                        </a:buClr>
                        <a:buSzPts val="1600"/>
                        <a:buFont typeface="Calibri"/>
                        <a:buNone/>
                      </a:pPr>
                      <a:br>
                        <a:rPr lang="en-US" sz="1600" u="none" strike="noStrike" cap="none"/>
                      </a:br>
                      <a:r>
                        <a:rPr lang="en-US" sz="1600" b="0" i="0" u="none" strike="noStrike" cap="none">
                          <a:solidFill>
                            <a:srgbClr val="231F20"/>
                          </a:solidFill>
                          <a:latin typeface="Arial"/>
                          <a:ea typeface="Arial"/>
                          <a:cs typeface="Arial"/>
                          <a:sym typeface="Arial"/>
                        </a:rPr>
                        <a:t>Brian talks too loudly and interrupts others.</a:t>
                      </a:r>
                      <a:endParaRPr sz="1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231F20"/>
                        </a:buClr>
                        <a:buSzPts val="1600"/>
                        <a:buFont typeface="Arial"/>
                        <a:buNone/>
                      </a:pPr>
                      <a:r>
                        <a:rPr lang="en-US" sz="1600" b="1" i="0" u="none" strike="noStrike" cap="none">
                          <a:solidFill>
                            <a:srgbClr val="231F20"/>
                          </a:solidFill>
                        </a:rPr>
                        <a:t>Consequence(s)</a:t>
                      </a:r>
                      <a:endParaRPr sz="1600" b="1" u="none" strike="noStrike" cap="none"/>
                    </a:p>
                    <a:p>
                      <a:pPr marL="0" marR="0" lvl="0" indent="0" algn="ctr" rtl="0">
                        <a:spcBef>
                          <a:spcPts val="0"/>
                        </a:spcBef>
                        <a:spcAft>
                          <a:spcPts val="0"/>
                        </a:spcAft>
                        <a:buClr>
                          <a:schemeClr val="dk1"/>
                        </a:buClr>
                        <a:buSzPts val="1600"/>
                        <a:buFont typeface="Calibri"/>
                        <a:buNone/>
                      </a:pPr>
                      <a:br>
                        <a:rPr lang="en-US" sz="1600" u="none" strike="noStrike" cap="none"/>
                      </a:br>
                      <a:r>
                        <a:rPr lang="en-US" sz="1600" b="0" i="0" u="none" strike="noStrike" cap="none">
                          <a:solidFill>
                            <a:srgbClr val="231F20"/>
                          </a:solidFill>
                          <a:latin typeface="Arial"/>
                          <a:ea typeface="Arial"/>
                          <a:cs typeface="Arial"/>
                          <a:sym typeface="Arial"/>
                        </a:rPr>
                        <a:t>Brian has to work alone. </a:t>
                      </a:r>
                      <a:endParaRPr sz="1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231F20"/>
                        </a:buClr>
                        <a:buSzPts val="1600"/>
                        <a:buFont typeface="Arial"/>
                        <a:buNone/>
                      </a:pPr>
                      <a:r>
                        <a:rPr lang="en-US" sz="1600" b="1" i="0" u="none" strike="noStrike" cap="none">
                          <a:solidFill>
                            <a:srgbClr val="231F20"/>
                          </a:solidFill>
                        </a:rPr>
                        <a:t>Function</a:t>
                      </a:r>
                      <a:endParaRPr sz="1600" b="1" u="none" strike="noStrike" cap="none"/>
                    </a:p>
                    <a:p>
                      <a:pPr marL="0" marR="0" lvl="0" indent="0" algn="ctr" rtl="0">
                        <a:spcBef>
                          <a:spcPts val="0"/>
                        </a:spcBef>
                        <a:spcAft>
                          <a:spcPts val="0"/>
                        </a:spcAft>
                        <a:buClr>
                          <a:schemeClr val="dk1"/>
                        </a:buClr>
                        <a:buSzPts val="1600"/>
                        <a:buFont typeface="Calibri"/>
                        <a:buNone/>
                      </a:pPr>
                      <a:br>
                        <a:rPr lang="en-US" sz="1600" u="none" strike="noStrike" cap="none"/>
                      </a:br>
                      <a:r>
                        <a:rPr lang="en-US" sz="1600" b="0" i="0" u="none" strike="noStrike" cap="none">
                          <a:solidFill>
                            <a:srgbClr val="231F20"/>
                          </a:solidFill>
                          <a:latin typeface="Arial"/>
                          <a:ea typeface="Arial"/>
                          <a:cs typeface="Arial"/>
                          <a:sym typeface="Arial"/>
                        </a:rPr>
                        <a:t>Escape from peers.</a:t>
                      </a:r>
                      <a:endParaRPr sz="1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10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Strategies</a:t>
            </a:r>
            <a:endParaRPr/>
          </a:p>
        </p:txBody>
      </p:sp>
      <p:graphicFrame>
        <p:nvGraphicFramePr>
          <p:cNvPr id="791" name="Google Shape;791;p101"/>
          <p:cNvGraphicFramePr/>
          <p:nvPr/>
        </p:nvGraphicFramePr>
        <p:xfrm>
          <a:off x="628648" y="1828799"/>
          <a:ext cx="3000000" cy="3000000"/>
        </p:xfrm>
        <a:graphic>
          <a:graphicData uri="http://schemas.openxmlformats.org/drawingml/2006/table">
            <a:tbl>
              <a:tblPr>
                <a:noFill/>
                <a:tableStyleId>{0867609F-77C3-4C5C-95EA-69D9C175DF44}</a:tableStyleId>
              </a:tblPr>
              <a:tblGrid>
                <a:gridCol w="1995025">
                  <a:extLst>
                    <a:ext uri="{9D8B030D-6E8A-4147-A177-3AD203B41FA5}">
                      <a16:colId xmlns:a16="http://schemas.microsoft.com/office/drawing/2014/main" val="20000"/>
                    </a:ext>
                  </a:extLst>
                </a:gridCol>
                <a:gridCol w="1995025">
                  <a:extLst>
                    <a:ext uri="{9D8B030D-6E8A-4147-A177-3AD203B41FA5}">
                      <a16:colId xmlns:a16="http://schemas.microsoft.com/office/drawing/2014/main" val="20001"/>
                    </a:ext>
                  </a:extLst>
                </a:gridCol>
                <a:gridCol w="1995025">
                  <a:extLst>
                    <a:ext uri="{9D8B030D-6E8A-4147-A177-3AD203B41FA5}">
                      <a16:colId xmlns:a16="http://schemas.microsoft.com/office/drawing/2014/main" val="20002"/>
                    </a:ext>
                  </a:extLst>
                </a:gridCol>
                <a:gridCol w="1995025">
                  <a:extLst>
                    <a:ext uri="{9D8B030D-6E8A-4147-A177-3AD203B41FA5}">
                      <a16:colId xmlns:a16="http://schemas.microsoft.com/office/drawing/2014/main" val="20003"/>
                    </a:ext>
                  </a:extLst>
                </a:gridCol>
              </a:tblGrid>
              <a:tr h="502300">
                <a:tc gridSpan="4">
                  <a:txBody>
                    <a:bodyPr/>
                    <a:lstStyle/>
                    <a:p>
                      <a:pPr marL="0" marR="0" lvl="0" indent="0" algn="ctr" rtl="0">
                        <a:spcBef>
                          <a:spcPts val="0"/>
                        </a:spcBef>
                        <a:spcAft>
                          <a:spcPts val="0"/>
                        </a:spcAft>
                        <a:buClr>
                          <a:srgbClr val="231F20"/>
                        </a:buClr>
                        <a:buSzPts val="1600"/>
                        <a:buFont typeface="Arial"/>
                        <a:buNone/>
                      </a:pPr>
                      <a:r>
                        <a:rPr lang="en-US" sz="1600" b="1" i="0" u="none" strike="noStrike" cap="none">
                          <a:solidFill>
                            <a:srgbClr val="231F20"/>
                          </a:solidFill>
                        </a:rPr>
                        <a:t>Strategies to Promote Replacement Behavior</a:t>
                      </a:r>
                      <a:endParaRPr sz="1600" b="1"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24000">
                <a:tc>
                  <a:txBody>
                    <a:bodyPr/>
                    <a:lstStyle/>
                    <a:p>
                      <a:pPr marL="0" marR="0" lvl="0" indent="0" algn="ctr" rtl="0">
                        <a:spcBef>
                          <a:spcPts val="0"/>
                        </a:spcBef>
                        <a:spcAft>
                          <a:spcPts val="0"/>
                        </a:spcAft>
                        <a:buClr>
                          <a:srgbClr val="231F20"/>
                        </a:buClr>
                        <a:buSzPts val="1600"/>
                        <a:buFont typeface="Arial"/>
                        <a:buNone/>
                      </a:pPr>
                      <a:r>
                        <a:rPr lang="en-US" sz="1600" b="1" i="0" u="none" strike="noStrike" cap="none">
                          <a:solidFill>
                            <a:srgbClr val="231F20"/>
                          </a:solidFill>
                        </a:rPr>
                        <a:t>Antecedent(s)</a:t>
                      </a:r>
                      <a:endParaRPr sz="1600" b="1" u="none" strike="noStrike" cap="none"/>
                    </a:p>
                    <a:p>
                      <a:pPr marL="0" marR="63500" lvl="0" indent="0" algn="ctr" rtl="0">
                        <a:spcBef>
                          <a:spcPts val="0"/>
                        </a:spcBef>
                        <a:spcAft>
                          <a:spcPts val="0"/>
                        </a:spcAft>
                        <a:buClr>
                          <a:schemeClr val="dk1"/>
                        </a:buClr>
                        <a:buSzPts val="1600"/>
                        <a:buFont typeface="Calibri"/>
                        <a:buNone/>
                      </a:pPr>
                      <a:br>
                        <a:rPr lang="en-US" sz="1600" u="none" strike="noStrike" cap="none"/>
                      </a:br>
                      <a:r>
                        <a:rPr lang="en-US" sz="1600" b="0" i="0" u="none" strike="noStrike" cap="none">
                          <a:solidFill>
                            <a:srgbClr val="231F20"/>
                          </a:solidFill>
                          <a:latin typeface="Arial"/>
                          <a:ea typeface="Arial"/>
                          <a:cs typeface="Arial"/>
                          <a:sym typeface="Arial"/>
                        </a:rPr>
                        <a:t>Brian may ask to work alone or with a preferred peer(s).</a:t>
                      </a:r>
                      <a:endParaRPr sz="1600" u="none" strike="noStrike" cap="none"/>
                    </a:p>
                    <a:p>
                      <a:pPr marL="0" marR="63500" lvl="0" indent="0" algn="ctr" rtl="0">
                        <a:spcBef>
                          <a:spcPts val="0"/>
                        </a:spcBef>
                        <a:spcAft>
                          <a:spcPts val="0"/>
                        </a:spcAft>
                        <a:buClr>
                          <a:schemeClr val="dk1"/>
                        </a:buClr>
                        <a:buSzPts val="1600"/>
                        <a:buFont typeface="Calibri"/>
                        <a:buNone/>
                      </a:pPr>
                      <a:br>
                        <a:rPr lang="en-US" sz="1600" u="none" strike="noStrike" cap="none"/>
                      </a:br>
                      <a:r>
                        <a:rPr lang="en-US" sz="1600" b="0" i="0" u="none" strike="noStrike" cap="none">
                          <a:solidFill>
                            <a:srgbClr val="231F20"/>
                          </a:solidFill>
                          <a:latin typeface="Arial"/>
                          <a:ea typeface="Arial"/>
                          <a:cs typeface="Arial"/>
                          <a:sym typeface="Arial"/>
                        </a:rPr>
                        <a:t>Teacher reminds Brian of expected cooperative behaviors if he is working with others</a:t>
                      </a:r>
                      <a:endParaRPr sz="1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231F20"/>
                        </a:buClr>
                        <a:buSzPts val="1600"/>
                        <a:buFont typeface="Arial"/>
                        <a:buNone/>
                      </a:pPr>
                      <a:r>
                        <a:rPr lang="en-US" sz="1600" b="1" i="0" u="none" strike="noStrike" cap="none">
                          <a:solidFill>
                            <a:srgbClr val="231F20"/>
                          </a:solidFill>
                        </a:rPr>
                        <a:t>Behavior</a:t>
                      </a:r>
                      <a:endParaRPr sz="1600" b="1" u="none" strike="noStrike" cap="none"/>
                    </a:p>
                    <a:p>
                      <a:pPr marL="0" marR="63500" lvl="0" indent="0" algn="ctr" rtl="0">
                        <a:spcBef>
                          <a:spcPts val="0"/>
                        </a:spcBef>
                        <a:spcAft>
                          <a:spcPts val="0"/>
                        </a:spcAft>
                        <a:buClr>
                          <a:schemeClr val="dk1"/>
                        </a:buClr>
                        <a:buSzPts val="1600"/>
                        <a:buFont typeface="Calibri"/>
                        <a:buNone/>
                      </a:pPr>
                      <a:br>
                        <a:rPr lang="en-US" sz="1600" u="none" strike="noStrike" cap="none"/>
                      </a:br>
                      <a:r>
                        <a:rPr lang="en-US" sz="1600" b="0" i="0" u="none" strike="noStrike" cap="none">
                          <a:solidFill>
                            <a:srgbClr val="231F20"/>
                          </a:solidFill>
                          <a:latin typeface="Arial"/>
                          <a:ea typeface="Arial"/>
                          <a:cs typeface="Arial"/>
                          <a:sym typeface="Arial"/>
                        </a:rPr>
                        <a:t>Brian asks to work alone or with a preferred peer.</a:t>
                      </a:r>
                      <a:endParaRPr sz="1600" u="none" strike="noStrike" cap="none"/>
                    </a:p>
                    <a:p>
                      <a:pPr marL="0" marR="63500" lvl="0" indent="0" algn="ctr" rtl="0">
                        <a:spcBef>
                          <a:spcPts val="0"/>
                        </a:spcBef>
                        <a:spcAft>
                          <a:spcPts val="0"/>
                        </a:spcAft>
                        <a:buClr>
                          <a:schemeClr val="dk1"/>
                        </a:buClr>
                        <a:buSzPts val="1600"/>
                        <a:buFont typeface="Calibri"/>
                        <a:buNone/>
                      </a:pPr>
                      <a:endParaRPr sz="1600" b="0" i="0" u="none" strike="noStrike" cap="none">
                        <a:solidFill>
                          <a:srgbClr val="231F20"/>
                        </a:solidFill>
                        <a:latin typeface="Arial"/>
                        <a:ea typeface="Arial"/>
                        <a:cs typeface="Arial"/>
                        <a:sym typeface="Arial"/>
                      </a:endParaRPr>
                    </a:p>
                    <a:p>
                      <a:pPr marL="0" marR="63500" lvl="0" indent="0" algn="ctr" rtl="0">
                        <a:spcBef>
                          <a:spcPts val="0"/>
                        </a:spcBef>
                        <a:spcAft>
                          <a:spcPts val="0"/>
                        </a:spcAft>
                        <a:buClr>
                          <a:schemeClr val="dk1"/>
                        </a:buClr>
                        <a:buSzPts val="1600"/>
                        <a:buFont typeface="Calibri"/>
                        <a:buNone/>
                      </a:pPr>
                      <a:endParaRPr sz="1600" b="0" i="0" u="none" strike="noStrike" cap="none">
                        <a:solidFill>
                          <a:srgbClr val="231F20"/>
                        </a:solidFill>
                        <a:latin typeface="Arial"/>
                        <a:ea typeface="Arial"/>
                        <a:cs typeface="Arial"/>
                        <a:sym typeface="Arial"/>
                      </a:endParaRPr>
                    </a:p>
                    <a:p>
                      <a:pPr marL="0" marR="63500" lvl="0" indent="0" algn="ctr" rtl="0">
                        <a:spcBef>
                          <a:spcPts val="0"/>
                        </a:spcBef>
                        <a:spcAft>
                          <a:spcPts val="0"/>
                        </a:spcAft>
                        <a:buClr>
                          <a:srgbClr val="231F20"/>
                        </a:buClr>
                        <a:buSzPts val="1600"/>
                        <a:buFont typeface="Arial"/>
                        <a:buNone/>
                      </a:pPr>
                      <a:r>
                        <a:rPr lang="en-US" sz="1600" b="0" i="0" u="none" strike="noStrike" cap="none">
                          <a:solidFill>
                            <a:srgbClr val="231F20"/>
                          </a:solidFill>
                          <a:latin typeface="Arial"/>
                          <a:ea typeface="Arial"/>
                          <a:cs typeface="Arial"/>
                          <a:sym typeface="Arial"/>
                        </a:rPr>
                        <a:t>Brian uses appropriate tone of voice, waits his turn to talk</a:t>
                      </a:r>
                      <a:endParaRPr sz="1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231F20"/>
                        </a:buClr>
                        <a:buSzPts val="1600"/>
                        <a:buFont typeface="Arial"/>
                        <a:buNone/>
                      </a:pPr>
                      <a:r>
                        <a:rPr lang="en-US" sz="1600" b="1" i="0" u="none" strike="noStrike" cap="none">
                          <a:solidFill>
                            <a:srgbClr val="231F20"/>
                          </a:solidFill>
                        </a:rPr>
                        <a:t>Consequence(s)</a:t>
                      </a:r>
                      <a:endParaRPr sz="1600" b="1" u="none" strike="noStrike" cap="none"/>
                    </a:p>
                    <a:p>
                      <a:pPr marL="0" marR="0" lvl="0" indent="0" algn="ctr" rtl="0">
                        <a:spcBef>
                          <a:spcPts val="0"/>
                        </a:spcBef>
                        <a:spcAft>
                          <a:spcPts val="0"/>
                        </a:spcAft>
                        <a:buClr>
                          <a:schemeClr val="dk1"/>
                        </a:buClr>
                        <a:buSzPts val="1600"/>
                        <a:buFont typeface="Calibri"/>
                        <a:buNone/>
                      </a:pPr>
                      <a:br>
                        <a:rPr lang="en-US" sz="1600" u="none" strike="noStrike" cap="none"/>
                      </a:br>
                      <a:r>
                        <a:rPr lang="en-US" sz="1600" b="0" i="0" u="none" strike="noStrike" cap="none">
                          <a:solidFill>
                            <a:srgbClr val="231F20"/>
                          </a:solidFill>
                          <a:latin typeface="Arial"/>
                          <a:ea typeface="Arial"/>
                          <a:cs typeface="Arial"/>
                          <a:sym typeface="Arial"/>
                        </a:rPr>
                        <a:t>Brian may work alone when he asks appropriately.</a:t>
                      </a:r>
                      <a:endParaRPr sz="1600" u="none" strike="noStrike" cap="none"/>
                    </a:p>
                    <a:p>
                      <a:pPr marL="0" marR="0" lvl="0" indent="0" algn="ctr" rtl="0">
                        <a:spcBef>
                          <a:spcPts val="0"/>
                        </a:spcBef>
                        <a:spcAft>
                          <a:spcPts val="0"/>
                        </a:spcAft>
                        <a:buClr>
                          <a:schemeClr val="dk1"/>
                        </a:buClr>
                        <a:buSzPts val="1600"/>
                        <a:buFont typeface="Calibri"/>
                        <a:buNone/>
                      </a:pPr>
                      <a:br>
                        <a:rPr lang="en-US" sz="1600" u="none" strike="noStrike" cap="none"/>
                      </a:br>
                      <a:r>
                        <a:rPr lang="en-US" sz="1600" u="none" strike="noStrike" cap="none"/>
                        <a:t>Brian is given feedback on cooperative behaviors</a:t>
                      </a:r>
                      <a:br>
                        <a:rPr lang="en-US" sz="1600" u="none" strike="noStrike" cap="none"/>
                      </a:br>
                      <a:endParaRPr sz="1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231F20"/>
                        </a:buClr>
                        <a:buSzPts val="1600"/>
                        <a:buFont typeface="Arial"/>
                        <a:buNone/>
                      </a:pPr>
                      <a:r>
                        <a:rPr lang="en-US" sz="1600" b="1" i="0" u="none" strike="noStrike" cap="none">
                          <a:solidFill>
                            <a:srgbClr val="231F20"/>
                          </a:solidFill>
                        </a:rPr>
                        <a:t>Function</a:t>
                      </a:r>
                      <a:endParaRPr sz="1600" b="1" u="none" strike="noStrike" cap="none"/>
                    </a:p>
                    <a:p>
                      <a:pPr marL="0" marR="0" lvl="0" indent="0" algn="ctr" rtl="0">
                        <a:spcBef>
                          <a:spcPts val="0"/>
                        </a:spcBef>
                        <a:spcAft>
                          <a:spcPts val="0"/>
                        </a:spcAft>
                        <a:buClr>
                          <a:schemeClr val="dk1"/>
                        </a:buClr>
                        <a:buSzPts val="1600"/>
                        <a:buFont typeface="Calibri"/>
                        <a:buNone/>
                      </a:pPr>
                      <a:br>
                        <a:rPr lang="en-US" sz="1600" u="none" strike="noStrike" cap="none"/>
                      </a:br>
                      <a:r>
                        <a:rPr lang="en-US" sz="1600" b="0" i="0" u="none" strike="noStrike" cap="none">
                          <a:solidFill>
                            <a:srgbClr val="231F20"/>
                          </a:solidFill>
                          <a:latin typeface="Arial"/>
                          <a:ea typeface="Arial"/>
                          <a:cs typeface="Arial"/>
                          <a:sym typeface="Arial"/>
                        </a:rPr>
                        <a:t>Escape from peers.</a:t>
                      </a:r>
                      <a:endParaRPr sz="16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92" name="Google Shape;792;p101"/>
          <p:cNvSpPr/>
          <p:nvPr/>
        </p:nvSpPr>
        <p:spPr>
          <a:xfrm>
            <a:off x="-939768" y="-271670"/>
            <a:ext cx="11277216" cy="92333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10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Consequence Strategies</a:t>
            </a:r>
            <a:endParaRPr/>
          </a:p>
        </p:txBody>
      </p:sp>
      <p:sp>
        <p:nvSpPr>
          <p:cNvPr id="799" name="Google Shape;799;p102"/>
          <p:cNvSpPr txBox="1">
            <a:spLocks noGrp="1"/>
          </p:cNvSpPr>
          <p:nvPr>
            <p:ph type="body" idx="1"/>
          </p:nvPr>
        </p:nvSpPr>
        <p:spPr>
          <a:xfrm>
            <a:off x="628650" y="4894335"/>
            <a:ext cx="7886700" cy="128262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2800"/>
              <a:buNone/>
            </a:pPr>
            <a:r>
              <a:rPr lang="en-US"/>
              <a:t>Watch Dr. Terrance Scott Video (7:10 to 9:08) on the importance of changing more than just the consequences. </a:t>
            </a:r>
            <a:br>
              <a:rPr lang="en-US"/>
            </a:br>
            <a:endParaRPr/>
          </a:p>
        </p:txBody>
      </p:sp>
      <p:pic>
        <p:nvPicPr>
          <p:cNvPr id="800" name="Google Shape;800;p102" descr="Terry Scott, PhD">
            <a:hlinkClick r:id="rId3"/>
          </p:cNvPr>
          <p:cNvPicPr preferRelativeResize="0"/>
          <p:nvPr/>
        </p:nvPicPr>
        <p:blipFill rotWithShape="1">
          <a:blip r:embed="rId4">
            <a:alphaModFix/>
          </a:blip>
          <a:srcRect/>
          <a:stretch/>
        </p:blipFill>
        <p:spPr>
          <a:xfrm>
            <a:off x="2286000" y="1465335"/>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0"/>
                                        </p:tgtEl>
                                        <p:attrNameLst>
                                          <p:attrName>style.visibility</p:attrName>
                                        </p:attrNameLst>
                                      </p:cBhvr>
                                      <p:to>
                                        <p:strVal val="visible"/>
                                      </p:to>
                                    </p:set>
                                    <p:animEffect transition="in" filter="fade">
                                      <p:cBhvr>
                                        <p:cTn id="7" dur="1"/>
                                        <p:tgtEl>
                                          <p:spTgt spid="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10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Additional Practice</a:t>
            </a:r>
            <a:endParaRPr/>
          </a:p>
        </p:txBody>
      </p:sp>
      <p:sp>
        <p:nvSpPr>
          <p:cNvPr id="807" name="Google Shape;807;p10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a:t>Read through the “ABC Strategies” handout. Practice designing strategies to address:</a:t>
            </a:r>
            <a:endParaRPr/>
          </a:p>
          <a:p>
            <a:pPr marL="685800" lvl="1" indent="-228600" algn="l" rtl="0">
              <a:lnSpc>
                <a:spcPct val="90000"/>
              </a:lnSpc>
              <a:spcBef>
                <a:spcPts val="0"/>
              </a:spcBef>
              <a:spcAft>
                <a:spcPts val="0"/>
              </a:spcAft>
              <a:buClr>
                <a:schemeClr val="dk1"/>
              </a:buClr>
              <a:buSzPts val="2800"/>
              <a:buChar char="•"/>
            </a:pPr>
            <a:r>
              <a:rPr lang="en-US"/>
              <a:t>antecedents</a:t>
            </a:r>
            <a:endParaRPr/>
          </a:p>
          <a:p>
            <a:pPr marL="685800" lvl="1" indent="-228600" algn="l" rtl="0">
              <a:lnSpc>
                <a:spcPct val="90000"/>
              </a:lnSpc>
              <a:spcBef>
                <a:spcPts val="0"/>
              </a:spcBef>
              <a:spcAft>
                <a:spcPts val="0"/>
              </a:spcAft>
              <a:buClr>
                <a:schemeClr val="dk1"/>
              </a:buClr>
              <a:buSzPts val="2800"/>
              <a:buChar char="•"/>
            </a:pPr>
            <a:r>
              <a:rPr lang="en-US"/>
              <a:t>replacement behaviors</a:t>
            </a:r>
            <a:endParaRPr/>
          </a:p>
          <a:p>
            <a:pPr marL="685800" lvl="1" indent="-228600" algn="l" rtl="0">
              <a:lnSpc>
                <a:spcPct val="90000"/>
              </a:lnSpc>
              <a:spcBef>
                <a:spcPts val="0"/>
              </a:spcBef>
              <a:spcAft>
                <a:spcPts val="0"/>
              </a:spcAft>
              <a:buClr>
                <a:schemeClr val="dk1"/>
              </a:buClr>
              <a:buSzPts val="2800"/>
              <a:buChar char="•"/>
            </a:pPr>
            <a:r>
              <a:rPr lang="en-US"/>
              <a:t>consequences</a:t>
            </a:r>
            <a:endParaRPr/>
          </a:p>
          <a:p>
            <a:pPr marL="228600" lvl="0" indent="-228600" algn="l" rtl="0">
              <a:lnSpc>
                <a:spcPct val="90000"/>
              </a:lnSpc>
              <a:spcBef>
                <a:spcPts val="1000"/>
              </a:spcBef>
              <a:spcAft>
                <a:spcPts val="0"/>
              </a:spcAft>
              <a:buClr>
                <a:srgbClr val="FF0000"/>
              </a:buClr>
              <a:buSzPts val="2800"/>
              <a:buChar char="•"/>
            </a:pPr>
            <a:r>
              <a:rPr lang="en-US"/>
              <a:t>Remember to take into consideration the function of behavior </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10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Function Applied to a Group?</a:t>
            </a:r>
            <a:endParaRPr/>
          </a:p>
        </p:txBody>
      </p:sp>
      <p:sp>
        <p:nvSpPr>
          <p:cNvPr id="814" name="Google Shape;814;p10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2800"/>
              <a:buChar char="•"/>
            </a:pPr>
            <a:r>
              <a:rPr lang="en-US"/>
              <a:t>Use classroom minor behavior data to determine a replacement behavior which needs to be taught and practiced</a:t>
            </a:r>
            <a:endParaRPr/>
          </a:p>
          <a:p>
            <a:pPr marL="228600" lvl="0" indent="-228600" algn="l" rtl="0">
              <a:lnSpc>
                <a:spcPct val="90000"/>
              </a:lnSpc>
              <a:spcBef>
                <a:spcPts val="1000"/>
              </a:spcBef>
              <a:spcAft>
                <a:spcPts val="0"/>
              </a:spcAft>
              <a:buClr>
                <a:srgbClr val="FF0000"/>
              </a:buClr>
              <a:buSzPts val="2800"/>
              <a:buChar char="•"/>
            </a:pPr>
            <a:r>
              <a:rPr lang="en-US"/>
              <a:t>Remind or pre-correct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immediately</a:t>
            </a:r>
            <a:r>
              <a:rPr lang="en-US"/>
              <a:t> before the behavior is to be demonstrated (antecedent strategy)</a:t>
            </a:r>
            <a:endParaRPr/>
          </a:p>
          <a:p>
            <a:pPr marL="228600" lvl="0" indent="-228600" algn="l" rtl="0">
              <a:lnSpc>
                <a:spcPct val="90000"/>
              </a:lnSpc>
              <a:spcBef>
                <a:spcPts val="1000"/>
              </a:spcBef>
              <a:spcAft>
                <a:spcPts val="0"/>
              </a:spcAft>
              <a:buClr>
                <a:srgbClr val="FF0000"/>
              </a:buClr>
              <a:buSzPts val="2800"/>
              <a:buChar char="•"/>
            </a:pPr>
            <a:r>
              <a:rPr lang="en-US"/>
              <a:t>Reinforce the replacement behavior with something that meets the function of the majority of the students. (consequence strategy)</a:t>
            </a:r>
            <a:endParaRPr/>
          </a:p>
          <a:p>
            <a:pPr marL="228600" lvl="0" indent="-50800" algn="l" rtl="0">
              <a:lnSpc>
                <a:spcPct val="90000"/>
              </a:lnSpc>
              <a:spcBef>
                <a:spcPts val="1000"/>
              </a:spcBef>
              <a:spcAft>
                <a:spcPts val="0"/>
              </a:spcAft>
              <a:buClr>
                <a:srgbClr val="FF0000"/>
              </a:buClr>
              <a:buSzPts val="2800"/>
              <a:buNone/>
            </a:pP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10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Function-Based Thinking in Action</a:t>
            </a:r>
            <a:endParaRPr/>
          </a:p>
        </p:txBody>
      </p:sp>
      <p:sp>
        <p:nvSpPr>
          <p:cNvPr id="821" name="Google Shape;821;p10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10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Activity</a:t>
            </a:r>
            <a:endParaRPr/>
          </a:p>
        </p:txBody>
      </p:sp>
      <p:sp>
        <p:nvSpPr>
          <p:cNvPr id="828" name="Google Shape;828;p106"/>
          <p:cNvSpPr txBox="1">
            <a:spLocks noGrp="1"/>
          </p:cNvSpPr>
          <p:nvPr>
            <p:ph type="body" idx="1"/>
          </p:nvPr>
        </p:nvSpPr>
        <p:spPr>
          <a:xfrm>
            <a:off x="457200" y="1405054"/>
            <a:ext cx="8207298" cy="4771909"/>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2402"/>
              <a:buNone/>
            </a:pPr>
            <a:r>
              <a:rPr lang="en-US" sz="2402"/>
              <a:t>Think about a behavior demonstrated by a group of students recently or use classroom minor behavior data to identify a common unexpected behavior.</a:t>
            </a:r>
            <a:endParaRPr/>
          </a:p>
          <a:p>
            <a:pPr marL="228600" lvl="0" indent="-228600" algn="l" rtl="0">
              <a:lnSpc>
                <a:spcPct val="70000"/>
              </a:lnSpc>
              <a:spcBef>
                <a:spcPts val="1000"/>
              </a:spcBef>
              <a:spcAft>
                <a:spcPts val="0"/>
              </a:spcAft>
              <a:buSzPts val="2402"/>
              <a:buChar char="•"/>
            </a:pPr>
            <a:r>
              <a:rPr lang="en-US" sz="2402"/>
              <a:t>Why are the majority of students engaging in the behavior (are they seeking attention or attempting to escape)? </a:t>
            </a:r>
            <a:endParaRPr/>
          </a:p>
          <a:p>
            <a:pPr marL="228600" lvl="0" indent="-228600" algn="l" rtl="0">
              <a:lnSpc>
                <a:spcPct val="70000"/>
              </a:lnSpc>
              <a:spcBef>
                <a:spcPts val="1000"/>
              </a:spcBef>
              <a:spcAft>
                <a:spcPts val="0"/>
              </a:spcAft>
              <a:buSzPts val="2402"/>
              <a:buChar char="•"/>
            </a:pPr>
            <a:r>
              <a:rPr lang="en-US" sz="2402"/>
              <a:t>What replacement behavior should be taught?</a:t>
            </a:r>
            <a:endParaRPr/>
          </a:p>
          <a:p>
            <a:pPr marL="228600" lvl="0" indent="-228600" algn="l" rtl="0">
              <a:lnSpc>
                <a:spcPct val="70000"/>
              </a:lnSpc>
              <a:spcBef>
                <a:spcPts val="1000"/>
              </a:spcBef>
              <a:spcAft>
                <a:spcPts val="0"/>
              </a:spcAft>
              <a:buSzPts val="2402"/>
              <a:buChar char="•"/>
            </a:pPr>
            <a:r>
              <a:rPr lang="en-US" sz="2402"/>
              <a:t>What antecedent strategies will be used to encourage the replacement </a:t>
            </a:r>
            <a:r>
              <a:rPr lang="en-US" sz="2402">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behavior</a:t>
            </a:r>
            <a:r>
              <a:rPr lang="en-US" sz="2402"/>
              <a:t>?</a:t>
            </a:r>
            <a:endParaRPr/>
          </a:p>
          <a:p>
            <a:pPr marL="228600" lvl="0" indent="-228600" algn="l" rtl="0">
              <a:lnSpc>
                <a:spcPct val="70000"/>
              </a:lnSpc>
              <a:spcBef>
                <a:spcPts val="1000"/>
              </a:spcBef>
              <a:spcAft>
                <a:spcPts val="0"/>
              </a:spcAft>
              <a:buSzPts val="2402"/>
              <a:buChar char="•"/>
            </a:pPr>
            <a:r>
              <a:rPr lang="en-US" sz="2402"/>
              <a:t>What consequence strategies will be used to reinforce the replacement behavior?  Does it match the function identified?</a:t>
            </a:r>
            <a:endParaRPr/>
          </a:p>
          <a:p>
            <a:pPr marL="228600" lvl="0" indent="-228600" algn="l" rtl="0">
              <a:lnSpc>
                <a:spcPct val="70000"/>
              </a:lnSpc>
              <a:spcBef>
                <a:spcPts val="1000"/>
              </a:spcBef>
              <a:spcAft>
                <a:spcPts val="0"/>
              </a:spcAft>
              <a:buSzPts val="2402"/>
              <a:buChar char="•"/>
            </a:pPr>
            <a:r>
              <a:rPr lang="en-US" sz="2402"/>
              <a:t>What consequence strategies will be used to limit access to the function when problem behaviors occur?</a:t>
            </a:r>
            <a:endParaRPr/>
          </a:p>
          <a:p>
            <a:pPr marL="228600" lvl="0" indent="-228600" algn="l" rtl="0">
              <a:lnSpc>
                <a:spcPct val="70000"/>
              </a:lnSpc>
              <a:spcBef>
                <a:spcPts val="1000"/>
              </a:spcBef>
              <a:spcAft>
                <a:spcPts val="0"/>
              </a:spcAft>
              <a:buSzPts val="2402"/>
              <a:buChar char="•"/>
            </a:pPr>
            <a:r>
              <a:rPr lang="en-US" sz="2402"/>
              <a:t>If you have some students who do not respond, how might you differentiate your intervention to support a different function?</a:t>
            </a:r>
            <a:endParaRPr sz="2402"/>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10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Function-Based Thinking</a:t>
            </a:r>
            <a:br>
              <a:rPr lang="en-US"/>
            </a:br>
            <a:r>
              <a:rPr lang="en-US"/>
              <a:t>Closing and Next Steps</a:t>
            </a:r>
            <a:endParaRPr/>
          </a:p>
        </p:txBody>
      </p:sp>
      <p:sp>
        <p:nvSpPr>
          <p:cNvPr id="835" name="Google Shape;835;p10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10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Summary</a:t>
            </a:r>
            <a:endParaRPr/>
          </a:p>
        </p:txBody>
      </p:sp>
      <p:sp>
        <p:nvSpPr>
          <p:cNvPr id="842" name="Google Shape;842;p108"/>
          <p:cNvSpPr txBox="1">
            <a:spLocks noGrp="1"/>
          </p:cNvSpPr>
          <p:nvPr>
            <p:ph type="body" idx="1"/>
          </p:nvPr>
        </p:nvSpPr>
        <p:spPr>
          <a:xfrm>
            <a:off x="628650" y="1550020"/>
            <a:ext cx="7886700" cy="462694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2800"/>
              <a:buChar char="•"/>
            </a:pPr>
            <a:r>
              <a:rPr lang="en-US"/>
              <a:t>We can apply function based thinking to individuals or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groups of students</a:t>
            </a:r>
            <a:endParaRPr/>
          </a:p>
          <a:p>
            <a:pPr marL="228600" lvl="0" indent="-228600" algn="l" rtl="0">
              <a:lnSpc>
                <a:spcPct val="90000"/>
              </a:lnSpc>
              <a:spcBef>
                <a:spcPts val="1000"/>
              </a:spcBef>
              <a:spcAft>
                <a:spcPts val="0"/>
              </a:spcAft>
              <a:buClr>
                <a:srgbClr val="FF0000"/>
              </a:buClr>
              <a:buSzPts val="2800"/>
              <a:buChar char="•"/>
            </a:pPr>
            <a:r>
              <a:rPr lang="en-US"/>
              <a:t>We can determine the ‘why’ behind a student or group of students’ behavior by looking for the pattern (ABC = function)</a:t>
            </a:r>
            <a:endParaRPr/>
          </a:p>
          <a:p>
            <a:pPr marL="228600" lvl="0" indent="-228600" algn="l" rtl="0">
              <a:lnSpc>
                <a:spcPct val="90000"/>
              </a:lnSpc>
              <a:spcBef>
                <a:spcPts val="1000"/>
              </a:spcBef>
              <a:spcAft>
                <a:spcPts val="0"/>
              </a:spcAft>
              <a:buClr>
                <a:srgbClr val="FF0000"/>
              </a:buClr>
              <a:buSzPts val="2800"/>
              <a:buChar char="•"/>
            </a:pPr>
            <a:r>
              <a:rPr lang="en-US"/>
              <a:t>We can change unexpected or problem behaviors by teaching a replacement behavior and then manipulate the antecedents and consequences to support the behavior</a:t>
            </a: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0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Closing and Next Steps</a:t>
            </a:r>
            <a:endParaRPr/>
          </a:p>
        </p:txBody>
      </p:sp>
      <p:sp>
        <p:nvSpPr>
          <p:cNvPr id="849" name="Google Shape;849;p109"/>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a:t>How will you use the information from this lesson to improve student behavior?</a:t>
            </a:r>
            <a:endParaRPr/>
          </a:p>
          <a:p>
            <a:pPr marL="457200" lvl="0" indent="-406400" algn="l" rtl="0">
              <a:lnSpc>
                <a:spcPct val="90000"/>
              </a:lnSpc>
              <a:spcBef>
                <a:spcPts val="0"/>
              </a:spcBef>
              <a:spcAft>
                <a:spcPts val="0"/>
              </a:spcAft>
              <a:buSzPts val="2800"/>
              <a:buChar char="•"/>
            </a:pPr>
            <a:r>
              <a:rPr lang="en-US"/>
              <a:t>What supports do you need to implement the strategies from this lesson?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1"/>
          <p:cNvSpPr txBox="1">
            <a:spLocks noGrp="1"/>
          </p:cNvSpPr>
          <p:nvPr>
            <p:ph type="ctrTitle"/>
          </p:nvPr>
        </p:nvSpPr>
        <p:spPr>
          <a:xfrm>
            <a:off x="685800" y="720612"/>
            <a:ext cx="7772400" cy="90135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a:t>Lesson 1</a:t>
            </a:r>
            <a:endParaRPr/>
          </a:p>
        </p:txBody>
      </p:sp>
      <p:sp>
        <p:nvSpPr>
          <p:cNvPr id="135" name="Google Shape;135;p11"/>
          <p:cNvSpPr txBox="1">
            <a:spLocks noGrp="1"/>
          </p:cNvSpPr>
          <p:nvPr>
            <p:ph type="subTitle" idx="1"/>
          </p:nvPr>
        </p:nvSpPr>
        <p:spPr>
          <a:xfrm>
            <a:off x="1240971" y="2110859"/>
            <a:ext cx="6901543" cy="60760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400"/>
              <a:buNone/>
            </a:pPr>
            <a:r>
              <a:rPr lang="en-US"/>
              <a:t>Knowing the ABCs of Function-Based Thinking</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1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References</a:t>
            </a:r>
            <a:endParaRPr/>
          </a:p>
        </p:txBody>
      </p:sp>
      <p:sp>
        <p:nvSpPr>
          <p:cNvPr id="856" name="Google Shape;856;p110"/>
          <p:cNvSpPr txBox="1">
            <a:spLocks noGrp="1"/>
          </p:cNvSpPr>
          <p:nvPr>
            <p:ph type="body" idx="1"/>
          </p:nvPr>
        </p:nvSpPr>
        <p:spPr>
          <a:xfrm>
            <a:off x="628650" y="1382280"/>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1800"/>
              <a:t>Iovanonne, R., Anderson, C. M., &amp; Scott, T. M. (2013). Power and control: Useful functions or explanatory fictions? </a:t>
            </a:r>
            <a:r>
              <a:rPr lang="en-US" sz="1800" i="1"/>
              <a:t>Beyond Behavior, 22</a:t>
            </a:r>
            <a:r>
              <a:rPr lang="en-US" sz="1800"/>
              <a:t>(2), 3-6. </a:t>
            </a:r>
            <a:r>
              <a:rPr lang="en-US" sz="1800" u="sng">
                <a:solidFill>
                  <a:schemeClr val="hlink"/>
                </a:solidFill>
                <a:hlinkClick r:id="rId3"/>
              </a:rPr>
              <a:t>https://doi.org/10.1177/107429561302200202</a:t>
            </a:r>
            <a:r>
              <a:rPr lang="en-US" sz="1800"/>
              <a:t> </a:t>
            </a:r>
            <a:endParaRPr/>
          </a:p>
          <a:p>
            <a:pPr marL="0" lvl="0" indent="0" algn="l" rtl="0">
              <a:lnSpc>
                <a:spcPct val="90000"/>
              </a:lnSpc>
              <a:spcBef>
                <a:spcPts val="1000"/>
              </a:spcBef>
              <a:spcAft>
                <a:spcPts val="0"/>
              </a:spcAft>
              <a:buSzPts val="1800"/>
              <a:buNone/>
            </a:pPr>
            <a:endParaRPr sz="1800"/>
          </a:p>
          <a:p>
            <a:pPr marL="0" lvl="0" indent="0" algn="l" rtl="0">
              <a:spcBef>
                <a:spcPts val="1000"/>
              </a:spcBef>
              <a:spcAft>
                <a:spcPts val="0"/>
              </a:spcAft>
              <a:buClr>
                <a:schemeClr val="dk1"/>
              </a:buClr>
              <a:buSzPts val="1800"/>
              <a:buFont typeface="Arial"/>
              <a:buNone/>
            </a:pPr>
            <a:r>
              <a:rPr lang="en-US" sz="1800"/>
              <a:t>Abdullah Hafez. (2008, Sep. 7). </a:t>
            </a:r>
            <a:r>
              <a:rPr lang="en-US" sz="1800" i="1"/>
              <a:t>AFV Tantrum Boy</a:t>
            </a:r>
            <a:r>
              <a:rPr lang="en-US" sz="1800"/>
              <a:t> [Video]. YouTube. </a:t>
            </a:r>
            <a:r>
              <a:rPr lang="en-US" sz="1800" u="sng">
                <a:solidFill>
                  <a:schemeClr val="hlink"/>
                </a:solidFill>
                <a:hlinkClick r:id="rId4"/>
              </a:rPr>
              <a:t>https://www.youtube.com/watch?v=ZI0ae4MHutE</a:t>
            </a:r>
            <a:r>
              <a:rPr lang="en-US" sz="1800"/>
              <a:t>  </a:t>
            </a:r>
            <a:endParaRPr/>
          </a:p>
          <a:p>
            <a:pPr marL="0" lvl="0" indent="0" algn="l" rtl="0">
              <a:spcBef>
                <a:spcPts val="1000"/>
              </a:spcBef>
              <a:spcAft>
                <a:spcPts val="0"/>
              </a:spcAft>
              <a:buClr>
                <a:schemeClr val="dk1"/>
              </a:buClr>
              <a:buSzPts val="1800"/>
              <a:buFont typeface="Arial"/>
              <a:buNone/>
            </a:pPr>
            <a:endParaRPr sz="1800"/>
          </a:p>
          <a:p>
            <a:pPr marL="0" lvl="0" indent="0" algn="l" rtl="0">
              <a:lnSpc>
                <a:spcPct val="90000"/>
              </a:lnSpc>
              <a:spcBef>
                <a:spcPts val="1000"/>
              </a:spcBef>
              <a:spcAft>
                <a:spcPts val="0"/>
              </a:spcAft>
              <a:buSzPts val="1800"/>
              <a:buNone/>
            </a:pPr>
            <a:r>
              <a:rPr lang="en-US" sz="1800"/>
              <a:t>Scott, T. (2013). </a:t>
            </a:r>
            <a:r>
              <a:rPr lang="en-US" sz="1800" i="1"/>
              <a:t>Function-based thinking and a simplified functional behavioral assessment</a:t>
            </a:r>
            <a:r>
              <a:rPr lang="en-US" sz="1800"/>
              <a:t> [Video]. Vimeo. </a:t>
            </a:r>
            <a:r>
              <a:rPr lang="en-US" sz="1800" u="sng">
                <a:solidFill>
                  <a:schemeClr val="hlink"/>
                </a:solidFill>
                <a:hlinkClick r:id="rId5"/>
              </a:rPr>
              <a:t>https://vimeo.com/92366677</a:t>
            </a:r>
            <a:r>
              <a:rPr lang="en-US" sz="1800"/>
              <a:t> </a:t>
            </a:r>
            <a:endParaRPr/>
          </a:p>
          <a:p>
            <a:pPr marL="0" lvl="0" indent="0" algn="l" rtl="0">
              <a:lnSpc>
                <a:spcPct val="90000"/>
              </a:lnSpc>
              <a:spcBef>
                <a:spcPts val="1000"/>
              </a:spcBef>
              <a:spcAft>
                <a:spcPts val="0"/>
              </a:spcAft>
              <a:buSzPts val="1800"/>
              <a:buNone/>
            </a:pPr>
            <a:endParaRPr sz="1800"/>
          </a:p>
          <a:p>
            <a:pPr marL="0" lvl="0" indent="0" algn="l" rtl="0">
              <a:lnSpc>
                <a:spcPct val="90000"/>
              </a:lnSpc>
              <a:spcBef>
                <a:spcPts val="1000"/>
              </a:spcBef>
              <a:spcAft>
                <a:spcPts val="0"/>
              </a:spcAft>
              <a:buSzPts val="1800"/>
              <a:buNone/>
            </a:pPr>
            <a:r>
              <a:rPr lang="en-US" sz="1800"/>
              <a:t>Sugai, G., Horner, R. H., Dunlap, G., Hieneman, M., Lewis, T. J., Nelson, C. M., Scott, T., Liaupsin, C., Sailor, W., Turnbull, A. P., Turnbull, H. R., III, Wickham, D., Wilcox, B., &amp; Ruef, M. (2000). Applying positive behavior support and functional behavioral assessment in schools. </a:t>
            </a:r>
            <a:r>
              <a:rPr lang="en-US" sz="1800" i="1"/>
              <a:t>Journal of Positive Behavior Interventions, 2</a:t>
            </a:r>
            <a:r>
              <a:rPr lang="en-US" sz="1800"/>
              <a:t>(3), 131-143. </a:t>
            </a:r>
            <a:r>
              <a:rPr lang="en-US" sz="1800" u="sng">
                <a:solidFill>
                  <a:schemeClr val="hlink"/>
                </a:solidFill>
                <a:hlinkClick r:id="rId6"/>
              </a:rPr>
              <a:t>https://doi.org/10.1177/109830070000200302</a:t>
            </a:r>
            <a:r>
              <a:rPr lang="en-US" sz="1800"/>
              <a:t> </a:t>
            </a:r>
            <a:endParaRPr sz="180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111"/>
          <p:cNvSpPr txBox="1">
            <a:spLocks noGrp="1"/>
          </p:cNvSpPr>
          <p:nvPr>
            <p:ph type="ctrTitle"/>
          </p:nvPr>
        </p:nvSpPr>
        <p:spPr>
          <a:xfrm>
            <a:off x="685800" y="720612"/>
            <a:ext cx="7772400" cy="139024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b="1"/>
              <a:t>De-Escalation of Unexpected Behavior</a:t>
            </a:r>
            <a:endParaRPr/>
          </a:p>
        </p:txBody>
      </p:sp>
      <p:sp>
        <p:nvSpPr>
          <p:cNvPr id="863" name="Google Shape;863;p111"/>
          <p:cNvSpPr txBox="1">
            <a:spLocks noGrp="1"/>
          </p:cNvSpPr>
          <p:nvPr>
            <p:ph type="subTitle" idx="1"/>
          </p:nvPr>
        </p:nvSpPr>
        <p:spPr>
          <a:xfrm>
            <a:off x="1240971" y="2110859"/>
            <a:ext cx="6901543" cy="60760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2400"/>
              <a:buNone/>
            </a:pPr>
            <a:r>
              <a:rPr lang="en-US"/>
              <a:t>Interrupting the Acting Out Cycle</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1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Session at a Glance</a:t>
            </a:r>
            <a:endParaRPr/>
          </a:p>
        </p:txBody>
      </p:sp>
      <p:sp>
        <p:nvSpPr>
          <p:cNvPr id="870" name="Google Shape;870;p11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2800"/>
              <a:buChar char="•"/>
            </a:pPr>
            <a:r>
              <a:rPr lang="en-US"/>
              <a:t>Unexpected behaviors that escalate to more intense behaviors follow definite phases.</a:t>
            </a:r>
            <a:endParaRPr/>
          </a:p>
          <a:p>
            <a:pPr marL="228600" lvl="0" indent="-228600" algn="l" rtl="0">
              <a:lnSpc>
                <a:spcPct val="90000"/>
              </a:lnSpc>
              <a:spcBef>
                <a:spcPts val="1000"/>
              </a:spcBef>
              <a:spcAft>
                <a:spcPts val="0"/>
              </a:spcAft>
              <a:buClr>
                <a:srgbClr val="FF0000"/>
              </a:buClr>
              <a:buSzPts val="2800"/>
              <a:buChar char="•"/>
            </a:pPr>
            <a:r>
              <a:rPr lang="en-US"/>
              <a:t>Knowing these phases allows us to respond more appropriately. </a:t>
            </a:r>
            <a:endParaRPr/>
          </a:p>
          <a:p>
            <a:pPr marL="228600" lvl="0" indent="-228600" algn="l" rtl="0">
              <a:lnSpc>
                <a:spcPct val="90000"/>
              </a:lnSpc>
              <a:spcBef>
                <a:spcPts val="1000"/>
              </a:spcBef>
              <a:spcAft>
                <a:spcPts val="0"/>
              </a:spcAft>
              <a:buClr>
                <a:srgbClr val="FF0000"/>
              </a:buClr>
              <a:buSzPts val="2800"/>
              <a:buChar char="•"/>
            </a:pPr>
            <a:r>
              <a:rPr lang="en-US"/>
              <a:t>Being able to predict when students are moving from one phase to another allows us to use strategies to prevent the escalation.</a:t>
            </a:r>
            <a:endParaRPr/>
          </a:p>
          <a:p>
            <a:pPr marL="228600" lvl="0" indent="-228600" algn="l" rtl="0">
              <a:lnSpc>
                <a:spcPct val="90000"/>
              </a:lnSpc>
              <a:spcBef>
                <a:spcPts val="1000"/>
              </a:spcBef>
              <a:spcAft>
                <a:spcPts val="0"/>
              </a:spcAft>
              <a:buClr>
                <a:srgbClr val="FF0000"/>
              </a:buClr>
              <a:buSzPts val="2800"/>
              <a:buChar char="•"/>
            </a:pPr>
            <a:r>
              <a:rPr lang="en-US"/>
              <a:t>Using your knowledge of function based thinking to inform strategy selection increases their effects.</a:t>
            </a:r>
            <a:endParaRPr/>
          </a:p>
          <a:p>
            <a:pPr marL="228600" lvl="0" indent="-50800" algn="l" rtl="0">
              <a:lnSpc>
                <a:spcPct val="90000"/>
              </a:lnSpc>
              <a:spcBef>
                <a:spcPts val="1000"/>
              </a:spcBef>
              <a:spcAft>
                <a:spcPts val="0"/>
              </a:spcAft>
              <a:buClr>
                <a:srgbClr val="FF0000"/>
              </a:buClr>
              <a:buSzPts val="2800"/>
              <a:buNone/>
            </a:pPr>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1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Working Agreements</a:t>
            </a:r>
            <a:endParaRPr/>
          </a:p>
        </p:txBody>
      </p:sp>
      <p:sp>
        <p:nvSpPr>
          <p:cNvPr id="877" name="Google Shape;877;p113"/>
          <p:cNvSpPr txBox="1">
            <a:spLocks noGrp="1"/>
          </p:cNvSpPr>
          <p:nvPr>
            <p:ph type="body" idx="1"/>
          </p:nvPr>
        </p:nvSpPr>
        <p:spPr>
          <a:xfrm>
            <a:off x="628651" y="2033587"/>
            <a:ext cx="7886700" cy="3263504"/>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SzPts val="1860"/>
              <a:buNone/>
            </a:pPr>
            <a:r>
              <a:rPr lang="en-US" sz="1860" b="1">
                <a:latin typeface="Calibri"/>
                <a:ea typeface="Calibri"/>
                <a:cs typeface="Calibri"/>
                <a:sym typeface="Calibri"/>
              </a:rPr>
              <a:t>Be Respectful</a:t>
            </a:r>
            <a:endParaRPr/>
          </a:p>
          <a:p>
            <a:pPr marL="228600" lvl="0" indent="-228600" algn="l" rtl="0">
              <a:lnSpc>
                <a:spcPct val="70000"/>
              </a:lnSpc>
              <a:spcBef>
                <a:spcPts val="1000"/>
              </a:spcBef>
              <a:spcAft>
                <a:spcPts val="0"/>
              </a:spcAft>
              <a:buClr>
                <a:srgbClr val="FF0000"/>
              </a:buClr>
              <a:buSzPts val="2170"/>
              <a:buChar char="•"/>
            </a:pPr>
            <a:r>
              <a:rPr lang="en-US" sz="2170">
                <a:latin typeface="Calibri"/>
                <a:ea typeface="Calibri"/>
                <a:cs typeface="Calibri"/>
                <a:sym typeface="Calibri"/>
              </a:rPr>
              <a:t>Be an active listener—open to new ideas</a:t>
            </a:r>
            <a:endParaRPr/>
          </a:p>
          <a:p>
            <a:pPr marL="228600" lvl="0" indent="-228600" algn="l" rtl="0">
              <a:lnSpc>
                <a:spcPct val="70000"/>
              </a:lnSpc>
              <a:spcBef>
                <a:spcPts val="1000"/>
              </a:spcBef>
              <a:spcAft>
                <a:spcPts val="0"/>
              </a:spcAft>
              <a:buClr>
                <a:srgbClr val="FF0000"/>
              </a:buClr>
              <a:buSzPts val="2170"/>
              <a:buChar char="•"/>
            </a:pPr>
            <a:r>
              <a:rPr lang="en-US" sz="2170">
                <a:latin typeface="Calibri"/>
                <a:ea typeface="Calibri"/>
                <a:cs typeface="Calibri"/>
                <a:sym typeface="Calibri"/>
              </a:rPr>
              <a:t>Use notes for side bar conversations</a:t>
            </a:r>
            <a:endParaRPr/>
          </a:p>
          <a:p>
            <a:pPr marL="228600" lvl="0" indent="-228600" algn="l" rtl="0">
              <a:lnSpc>
                <a:spcPct val="70000"/>
              </a:lnSpc>
              <a:spcBef>
                <a:spcPts val="1000"/>
              </a:spcBef>
              <a:spcAft>
                <a:spcPts val="0"/>
              </a:spcAft>
              <a:buSzPts val="1860"/>
              <a:buNone/>
            </a:pPr>
            <a:r>
              <a:rPr lang="en-US" sz="1860" b="1">
                <a:latin typeface="Calibri"/>
                <a:ea typeface="Calibri"/>
                <a:cs typeface="Calibri"/>
                <a:sym typeface="Calibri"/>
              </a:rPr>
              <a:t>Be Responsible</a:t>
            </a:r>
            <a:endParaRPr/>
          </a:p>
          <a:p>
            <a:pPr marL="228600" lvl="0" indent="-228600" algn="l" rtl="0">
              <a:lnSpc>
                <a:spcPct val="70000"/>
              </a:lnSpc>
              <a:spcBef>
                <a:spcPts val="1000"/>
              </a:spcBef>
              <a:spcAft>
                <a:spcPts val="0"/>
              </a:spcAft>
              <a:buClr>
                <a:srgbClr val="FF0000"/>
              </a:buClr>
              <a:buSzPts val="2170"/>
              <a:buChar char="•"/>
            </a:pPr>
            <a:r>
              <a:rPr lang="en-US" sz="2170">
                <a:latin typeface="Calibri"/>
                <a:ea typeface="Calibri"/>
                <a:cs typeface="Calibri"/>
                <a:sym typeface="Calibri"/>
              </a:rPr>
              <a:t>Be on time for sessions</a:t>
            </a:r>
            <a:endParaRPr/>
          </a:p>
          <a:p>
            <a:pPr marL="228600" lvl="0" indent="-228600" algn="l" rtl="0">
              <a:lnSpc>
                <a:spcPct val="70000"/>
              </a:lnSpc>
              <a:spcBef>
                <a:spcPts val="1000"/>
              </a:spcBef>
              <a:spcAft>
                <a:spcPts val="0"/>
              </a:spcAft>
              <a:buClr>
                <a:srgbClr val="FF0000"/>
              </a:buClr>
              <a:buSzPts val="2170"/>
              <a:buChar char="•"/>
            </a:pPr>
            <a:r>
              <a:rPr lang="en-US" sz="2170">
                <a:latin typeface="Calibri"/>
                <a:ea typeface="Calibri"/>
                <a:cs typeface="Calibri"/>
                <a:sym typeface="Calibri"/>
              </a:rPr>
              <a:t>Silence cell phones—reply appropriately</a:t>
            </a:r>
            <a:endParaRPr/>
          </a:p>
          <a:p>
            <a:pPr marL="228600" lvl="0" indent="-228600" algn="l" rtl="0">
              <a:lnSpc>
                <a:spcPct val="70000"/>
              </a:lnSpc>
              <a:spcBef>
                <a:spcPts val="1000"/>
              </a:spcBef>
              <a:spcAft>
                <a:spcPts val="0"/>
              </a:spcAft>
              <a:buSzPts val="1860"/>
              <a:buNone/>
            </a:pPr>
            <a:r>
              <a:rPr lang="en-US" sz="1860" b="1">
                <a:latin typeface="Calibri"/>
                <a:ea typeface="Calibri"/>
                <a:cs typeface="Calibri"/>
                <a:sym typeface="Calibri"/>
              </a:rPr>
              <a:t>Be</a:t>
            </a:r>
            <a:r>
              <a:rPr lang="en-US" sz="2325" b="1">
                <a:latin typeface="Calibri"/>
                <a:ea typeface="Calibri"/>
                <a:cs typeface="Calibri"/>
                <a:sym typeface="Calibri"/>
              </a:rPr>
              <a:t> </a:t>
            </a:r>
            <a:r>
              <a:rPr lang="en-US" sz="1860" b="1">
                <a:latin typeface="Calibri"/>
                <a:ea typeface="Calibri"/>
                <a:cs typeface="Calibri"/>
                <a:sym typeface="Calibri"/>
              </a:rPr>
              <a:t>a Problem Solver</a:t>
            </a:r>
            <a:endParaRPr/>
          </a:p>
          <a:p>
            <a:pPr marL="228600" lvl="0" indent="-228600" algn="l" rtl="0">
              <a:lnSpc>
                <a:spcPct val="70000"/>
              </a:lnSpc>
              <a:spcBef>
                <a:spcPts val="1000"/>
              </a:spcBef>
              <a:spcAft>
                <a:spcPts val="0"/>
              </a:spcAft>
              <a:buClr>
                <a:srgbClr val="FF0000"/>
              </a:buClr>
              <a:buSzPts val="2170"/>
              <a:buChar char="•"/>
            </a:pPr>
            <a:r>
              <a:rPr lang="en-US" sz="2170">
                <a:latin typeface="Calibri"/>
                <a:ea typeface="Calibri"/>
                <a:cs typeface="Calibri"/>
                <a:sym typeface="Calibri"/>
              </a:rPr>
              <a:t>Follow the decision making process</a:t>
            </a:r>
            <a:endParaRPr/>
          </a:p>
          <a:p>
            <a:pPr marL="228600" lvl="0" indent="-228600" algn="l" rtl="0">
              <a:lnSpc>
                <a:spcPct val="70000"/>
              </a:lnSpc>
              <a:spcBef>
                <a:spcPts val="1000"/>
              </a:spcBef>
              <a:spcAft>
                <a:spcPts val="0"/>
              </a:spcAft>
              <a:buClr>
                <a:srgbClr val="FF0000"/>
              </a:buClr>
              <a:buSzPts val="2170"/>
              <a:buChar char="•"/>
            </a:pPr>
            <a:r>
              <a:rPr lang="en-US" sz="2170">
                <a:latin typeface="Calibri"/>
                <a:ea typeface="Calibri"/>
                <a:cs typeface="Calibri"/>
                <a:sym typeface="Calibri"/>
              </a:rPr>
              <a:t>Work toward consensus and support decisions of the group</a:t>
            </a:r>
            <a:endParaRPr/>
          </a:p>
          <a:p>
            <a:pPr marL="0" lvl="0" indent="0" algn="l" rtl="0">
              <a:lnSpc>
                <a:spcPct val="70000"/>
              </a:lnSpc>
              <a:spcBef>
                <a:spcPts val="1000"/>
              </a:spcBef>
              <a:spcAft>
                <a:spcPts val="0"/>
              </a:spcAft>
              <a:buSzPts val="2170"/>
              <a:buNone/>
            </a:pPr>
            <a:endParaRPr sz="2170">
              <a:latin typeface="Calibri"/>
              <a:ea typeface="Calibri"/>
              <a:cs typeface="Calibri"/>
              <a:sym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882"/>
        <p:cNvGrpSpPr/>
        <p:nvPr/>
      </p:nvGrpSpPr>
      <p:grpSpPr>
        <a:xfrm>
          <a:off x="0" y="0"/>
          <a:ext cx="0" cy="0"/>
          <a:chOff x="0" y="0"/>
          <a:chExt cx="0" cy="0"/>
        </a:xfrm>
      </p:grpSpPr>
      <p:sp>
        <p:nvSpPr>
          <p:cNvPr id="883" name="Google Shape;883;p1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Attention Signal</a:t>
            </a:r>
            <a:endParaRPr/>
          </a:p>
        </p:txBody>
      </p:sp>
      <p:sp>
        <p:nvSpPr>
          <p:cNvPr id="884" name="Google Shape;884;p1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889"/>
        <p:cNvGrpSpPr/>
        <p:nvPr/>
      </p:nvGrpSpPr>
      <p:grpSpPr>
        <a:xfrm>
          <a:off x="0" y="0"/>
          <a:ext cx="0" cy="0"/>
          <a:chOff x="0" y="0"/>
          <a:chExt cx="0" cy="0"/>
        </a:xfrm>
      </p:grpSpPr>
      <p:sp>
        <p:nvSpPr>
          <p:cNvPr id="890" name="Google Shape;890;p1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Introductions</a:t>
            </a:r>
            <a:endParaRPr/>
          </a:p>
        </p:txBody>
      </p:sp>
      <p:sp>
        <p:nvSpPr>
          <p:cNvPr id="891" name="Google Shape;891;p1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1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Essential Questions</a:t>
            </a:r>
            <a:endParaRPr/>
          </a:p>
        </p:txBody>
      </p:sp>
      <p:sp>
        <p:nvSpPr>
          <p:cNvPr id="898" name="Google Shape;898;p11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2800"/>
              <a:buChar char="•"/>
            </a:pPr>
            <a:r>
              <a:rPr lang="en-US"/>
              <a:t>What strategies are effective with students who escalate to more intense behaviors?</a:t>
            </a:r>
            <a:endParaRPr/>
          </a:p>
          <a:p>
            <a:pPr marL="228600" lvl="0" indent="-228600" algn="l" rtl="0">
              <a:lnSpc>
                <a:spcPct val="90000"/>
              </a:lnSpc>
              <a:spcBef>
                <a:spcPts val="1000"/>
              </a:spcBef>
              <a:spcAft>
                <a:spcPts val="0"/>
              </a:spcAft>
              <a:buClr>
                <a:srgbClr val="FF0000"/>
              </a:buClr>
              <a:buSzPts val="2800"/>
              <a:buChar char="•"/>
            </a:pPr>
            <a:r>
              <a:rPr lang="en-US"/>
              <a:t>How can we interrupt the acting out cycle when a student begins to escalate?</a:t>
            </a:r>
            <a:endParaRPr/>
          </a:p>
          <a:p>
            <a:pPr marL="228600" lvl="0" indent="-228600" algn="l" rtl="0">
              <a:lnSpc>
                <a:spcPct val="90000"/>
              </a:lnSpc>
              <a:spcBef>
                <a:spcPts val="1000"/>
              </a:spcBef>
              <a:spcAft>
                <a:spcPts val="0"/>
              </a:spcAft>
              <a:buClr>
                <a:srgbClr val="FF0000"/>
              </a:buClr>
              <a:buSzPts val="2800"/>
              <a:buChar char="•"/>
            </a:pPr>
            <a:r>
              <a:rPr lang="en-US"/>
              <a:t>How does the function of behavior affect strategy selection?</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1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Lesson Outcomes</a:t>
            </a:r>
            <a:endParaRPr/>
          </a:p>
        </p:txBody>
      </p:sp>
      <p:sp>
        <p:nvSpPr>
          <p:cNvPr id="905" name="Google Shape;905;p117"/>
          <p:cNvSpPr txBox="1">
            <a:spLocks noGrp="1"/>
          </p:cNvSpPr>
          <p:nvPr>
            <p:ph type="body" idx="1"/>
          </p:nvPr>
        </p:nvSpPr>
        <p:spPr>
          <a:xfrm>
            <a:off x="628651" y="1465730"/>
            <a:ext cx="7886700" cy="4024246"/>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SzPts val="2800"/>
              <a:buNone/>
            </a:pPr>
            <a:r>
              <a:rPr lang="en-US" i="1">
                <a:solidFill>
                  <a:srgbClr val="008000"/>
                </a:solidFill>
              </a:rPr>
              <a:t>At the end of this session, you will be able to…</a:t>
            </a:r>
            <a:endParaRPr/>
          </a:p>
          <a:p>
            <a:pPr marL="0" lvl="0" indent="0" algn="ctr" rtl="0">
              <a:lnSpc>
                <a:spcPct val="90000"/>
              </a:lnSpc>
              <a:spcBef>
                <a:spcPts val="451"/>
              </a:spcBef>
              <a:spcAft>
                <a:spcPts val="0"/>
              </a:spcAft>
              <a:buSzPts val="225"/>
              <a:buNone/>
            </a:pPr>
            <a:endParaRPr sz="225" i="1">
              <a:solidFill>
                <a:srgbClr val="008000"/>
              </a:solidFill>
            </a:endParaRPr>
          </a:p>
          <a:p>
            <a:pPr marL="228600" lvl="0" indent="-228600" algn="l" rtl="0">
              <a:lnSpc>
                <a:spcPct val="90000"/>
              </a:lnSpc>
              <a:spcBef>
                <a:spcPts val="1451"/>
              </a:spcBef>
              <a:spcAft>
                <a:spcPts val="0"/>
              </a:spcAft>
              <a:buSzPts val="2800"/>
              <a:buChar char="•"/>
            </a:pPr>
            <a:r>
              <a:rPr lang="en-US"/>
              <a:t>understand the phases of the Acting Out cycle. </a:t>
            </a:r>
            <a:endParaRPr/>
          </a:p>
          <a:p>
            <a:pPr marL="228600" lvl="0" indent="-228600" algn="l" rtl="0">
              <a:lnSpc>
                <a:spcPct val="90000"/>
              </a:lnSpc>
              <a:spcBef>
                <a:spcPts val="1000"/>
              </a:spcBef>
              <a:spcAft>
                <a:spcPts val="0"/>
              </a:spcAft>
              <a:buSzPts val="2800"/>
              <a:buChar char="•"/>
            </a:pPr>
            <a:r>
              <a:rPr lang="en-US"/>
              <a:t>identify appropriate strategies based upon phases of the Acting Out cycle. </a:t>
            </a:r>
            <a:endParaRPr/>
          </a:p>
          <a:p>
            <a:pPr marL="0" lvl="0" indent="0" algn="l" rtl="0">
              <a:lnSpc>
                <a:spcPct val="90000"/>
              </a:lnSpc>
              <a:spcBef>
                <a:spcPts val="1000"/>
              </a:spcBef>
              <a:spcAft>
                <a:spcPts val="0"/>
              </a:spcAft>
              <a:buSzPts val="2800"/>
              <a:buNone/>
            </a:pPr>
            <a:br>
              <a:rPr lang="en-US"/>
            </a:br>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11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libri"/>
              <a:buNone/>
            </a:pPr>
            <a:r>
              <a:rPr lang="en-US"/>
              <a:t>Importance of De-escalation of Behavior:</a:t>
            </a:r>
            <a:endParaRPr/>
          </a:p>
        </p:txBody>
      </p:sp>
      <p:sp>
        <p:nvSpPr>
          <p:cNvPr id="912" name="Google Shape;912;p11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US"/>
              <a:t>In order to keep students safe, teachers need to know how to prevent and/or interrupt behavior escalation. </a:t>
            </a:r>
            <a:endParaRPr sz="320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1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Teacher Leader Standards</a:t>
            </a:r>
            <a:endParaRPr/>
          </a:p>
        </p:txBody>
      </p:sp>
      <p:sp>
        <p:nvSpPr>
          <p:cNvPr id="919" name="Google Shape;919;p11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rgbClr val="FF0000"/>
              </a:buClr>
              <a:buSzPts val="2800"/>
              <a:buChar char="•"/>
            </a:pPr>
            <a:r>
              <a:rPr lang="en-US"/>
              <a:t>Standard 1: Content knowledge aligned with appropriate instruction</a:t>
            </a:r>
            <a:endParaRPr/>
          </a:p>
          <a:p>
            <a:pPr marL="228600" lvl="0" indent="-228600" algn="l" rtl="0">
              <a:lnSpc>
                <a:spcPct val="90000"/>
              </a:lnSpc>
              <a:spcBef>
                <a:spcPts val="1000"/>
              </a:spcBef>
              <a:spcAft>
                <a:spcPts val="0"/>
              </a:spcAft>
              <a:buClr>
                <a:srgbClr val="FF0000"/>
              </a:buClr>
              <a:buSzPts val="2800"/>
              <a:buChar char="•"/>
            </a:pPr>
            <a:r>
              <a:rPr lang="en-US"/>
              <a:t>Standard 2: Student Learning, Growth and Development</a:t>
            </a:r>
            <a:endParaRPr/>
          </a:p>
          <a:p>
            <a:pPr marL="228600" lvl="0" indent="-228600" algn="l" rtl="0">
              <a:lnSpc>
                <a:spcPct val="90000"/>
              </a:lnSpc>
              <a:spcBef>
                <a:spcPts val="1000"/>
              </a:spcBef>
              <a:spcAft>
                <a:spcPts val="0"/>
              </a:spcAft>
              <a:buClr>
                <a:srgbClr val="FF0000"/>
              </a:buClr>
              <a:buSzPts val="2800"/>
              <a:buChar char="•"/>
            </a:pPr>
            <a:r>
              <a:rPr lang="en-US"/>
              <a:t>Standard 5: Positive Classroom Environment</a:t>
            </a:r>
            <a:endParaRPr/>
          </a:p>
          <a:p>
            <a:pPr marL="228600" lvl="0" indent="-228600" algn="l" rtl="0">
              <a:lnSpc>
                <a:spcPct val="90000"/>
              </a:lnSpc>
              <a:spcBef>
                <a:spcPts val="1000"/>
              </a:spcBef>
              <a:spcAft>
                <a:spcPts val="0"/>
              </a:spcAft>
              <a:buClr>
                <a:srgbClr val="FF0000"/>
              </a:buClr>
              <a:buSzPts val="2800"/>
              <a:buChar char="•"/>
            </a:pPr>
            <a:r>
              <a:rPr lang="en-US"/>
              <a:t>Standard 8: Professionalism</a:t>
            </a:r>
            <a:endParaRPr/>
          </a:p>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Session at a Glance</a:t>
            </a:r>
            <a:endParaRPr/>
          </a:p>
        </p:txBody>
      </p:sp>
      <p:sp>
        <p:nvSpPr>
          <p:cNvPr id="142" name="Google Shape;142;p1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Identify foundational science of behavior principles. </a:t>
            </a:r>
            <a:endParaRPr/>
          </a:p>
          <a:p>
            <a:pPr marL="228600" lvl="0" indent="-50800" algn="l" rtl="0">
              <a:lnSpc>
                <a:spcPct val="90000"/>
              </a:lnSpc>
              <a:spcBef>
                <a:spcPts val="1000"/>
              </a:spcBef>
              <a:spcAft>
                <a:spcPts val="0"/>
              </a:spcAft>
              <a:buClr>
                <a:srgbClr val="FF0000"/>
              </a:buClr>
              <a:buSzPts val="2800"/>
              <a:buNone/>
            </a:pPr>
            <a:endParaRPr/>
          </a:p>
          <a:p>
            <a:pPr marL="228600" lvl="0" indent="-228600" algn="l" rtl="0">
              <a:lnSpc>
                <a:spcPct val="90000"/>
              </a:lnSpc>
              <a:spcBef>
                <a:spcPts val="1000"/>
              </a:spcBef>
              <a:spcAft>
                <a:spcPts val="0"/>
              </a:spcAft>
              <a:buClr>
                <a:srgbClr val="FF0000"/>
              </a:buClr>
              <a:buSzPts val="2800"/>
              <a:buChar char="•"/>
            </a:pPr>
            <a:r>
              <a:rPr lang="en-US"/>
              <a:t>Apply the science of behavior principles to professional practice. </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120"/>
          <p:cNvSpPr txBox="1">
            <a:spLocks noGrp="1"/>
          </p:cNvSpPr>
          <p:nvPr>
            <p:ph type="title"/>
          </p:nvPr>
        </p:nvSpPr>
        <p:spPr>
          <a:xfrm>
            <a:off x="623888" y="1709739"/>
            <a:ext cx="7886700" cy="229354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libri"/>
              <a:buNone/>
            </a:pPr>
            <a:r>
              <a:rPr lang="en-US"/>
              <a:t>Overview of De-escalation of Behavior</a:t>
            </a:r>
            <a:endParaRPr/>
          </a:p>
        </p:txBody>
      </p:sp>
      <p:sp>
        <p:nvSpPr>
          <p:cNvPr id="926" name="Google Shape;926;p120"/>
          <p:cNvSpPr txBox="1">
            <a:spLocks noGrp="1"/>
          </p:cNvSpPr>
          <p:nvPr>
            <p:ph type="body" idx="1"/>
          </p:nvPr>
        </p:nvSpPr>
        <p:spPr>
          <a:xfrm>
            <a:off x="623888" y="4248616"/>
            <a:ext cx="7886700" cy="18410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3200"/>
              <a:buNone/>
            </a:pPr>
            <a:br>
              <a:rPr lang="en-US" sz="3200"/>
            </a:br>
            <a:endParaRPr sz="320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1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Key Concepts/Big Ideas</a:t>
            </a:r>
            <a:endParaRPr/>
          </a:p>
        </p:txBody>
      </p:sp>
      <p:sp>
        <p:nvSpPr>
          <p:cNvPr id="933" name="Google Shape;933;p12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2800"/>
              <a:buChar char="•"/>
            </a:pPr>
            <a:r>
              <a:rPr lang="en-US"/>
              <a:t>There are seven phases in the acting out cycle.</a:t>
            </a:r>
            <a:endParaRPr/>
          </a:p>
          <a:p>
            <a:pPr marL="228600" lvl="0" indent="-228600" algn="l" rtl="0">
              <a:lnSpc>
                <a:spcPct val="90000"/>
              </a:lnSpc>
              <a:spcBef>
                <a:spcPts val="1000"/>
              </a:spcBef>
              <a:spcAft>
                <a:spcPts val="0"/>
              </a:spcAft>
              <a:buClr>
                <a:srgbClr val="FF0000"/>
              </a:buClr>
              <a:buSzPts val="2800"/>
              <a:buChar char="•"/>
            </a:pPr>
            <a:r>
              <a:rPr lang="en-US"/>
              <a:t>Strategies may be developed to help prevent a student from moving into the next phase.</a:t>
            </a:r>
            <a:endParaRPr/>
          </a:p>
          <a:p>
            <a:pPr marL="228600" lvl="0" indent="-228600" algn="l" rtl="0">
              <a:lnSpc>
                <a:spcPct val="90000"/>
              </a:lnSpc>
              <a:spcBef>
                <a:spcPts val="1000"/>
              </a:spcBef>
              <a:spcAft>
                <a:spcPts val="0"/>
              </a:spcAft>
              <a:buClr>
                <a:srgbClr val="FF0000"/>
              </a:buClr>
              <a:buSzPts val="2800"/>
              <a:buChar char="•"/>
            </a:pPr>
            <a:r>
              <a:rPr lang="en-US"/>
              <a:t>Using strategies which match the student’s function of behavior will increase the effectiveness.</a:t>
            </a:r>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1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Key Terms</a:t>
            </a:r>
            <a:endParaRPr/>
          </a:p>
        </p:txBody>
      </p:sp>
      <p:sp>
        <p:nvSpPr>
          <p:cNvPr id="940" name="Google Shape;940;p122"/>
          <p:cNvSpPr txBox="1">
            <a:spLocks noGrp="1"/>
          </p:cNvSpPr>
          <p:nvPr>
            <p:ph type="body" idx="1"/>
          </p:nvPr>
        </p:nvSpPr>
        <p:spPr>
          <a:xfrm>
            <a:off x="628650" y="1491651"/>
            <a:ext cx="7886700" cy="4685400"/>
          </a:xfrm>
          <a:prstGeom prst="rect">
            <a:avLst/>
          </a:prstGeom>
          <a:noFill/>
          <a:ln>
            <a:noFill/>
          </a:ln>
        </p:spPr>
        <p:txBody>
          <a:bodyPr spcFirstLastPara="1" wrap="square" lIns="91425" tIns="45700" rIns="91425" bIns="45700" anchor="t" anchorCtr="0">
            <a:noAutofit/>
          </a:bodyPr>
          <a:lstStyle/>
          <a:p>
            <a:pPr marL="228600" lvl="0" indent="-177800" algn="l" rtl="0">
              <a:lnSpc>
                <a:spcPct val="90000"/>
              </a:lnSpc>
              <a:spcBef>
                <a:spcPts val="1000"/>
              </a:spcBef>
              <a:spcAft>
                <a:spcPts val="0"/>
              </a:spcAft>
              <a:buSzPts val="2000"/>
              <a:buChar char="•"/>
            </a:pPr>
            <a:r>
              <a:rPr lang="en-US" sz="2000" b="1"/>
              <a:t>Calm</a:t>
            </a:r>
            <a:r>
              <a:rPr lang="en-US" sz="2000"/>
              <a:t>: Cooperative; Students exhibit appropriate, cooperative behavior and are responsive to staff directions, number of students, and/or events that escalate. </a:t>
            </a:r>
            <a:endParaRPr sz="2000" b="1"/>
          </a:p>
          <a:p>
            <a:pPr marL="228600" lvl="0" indent="-177800" algn="l" rtl="0">
              <a:lnSpc>
                <a:spcPct val="90000"/>
              </a:lnSpc>
              <a:spcBef>
                <a:spcPts val="0"/>
              </a:spcBef>
              <a:spcAft>
                <a:spcPts val="0"/>
              </a:spcAft>
              <a:buSzPts val="2000"/>
              <a:buChar char="•"/>
            </a:pPr>
            <a:r>
              <a:rPr lang="en-US" sz="2000" b="1"/>
              <a:t>Trigger</a:t>
            </a:r>
            <a:r>
              <a:rPr lang="en-US" sz="2000"/>
              <a:t>: Unresolved conflicts; Triggers are activities, events, or behaviors that provoke anxiety and set off the cycle of unexpected behavior.</a:t>
            </a:r>
            <a:endParaRPr sz="2000"/>
          </a:p>
          <a:p>
            <a:pPr marL="228600" lvl="0" indent="-177800" algn="l" rtl="0">
              <a:lnSpc>
                <a:spcPct val="90000"/>
              </a:lnSpc>
              <a:spcBef>
                <a:spcPts val="0"/>
              </a:spcBef>
              <a:spcAft>
                <a:spcPts val="0"/>
              </a:spcAft>
              <a:buSzPts val="2000"/>
              <a:buChar char="•"/>
            </a:pPr>
            <a:r>
              <a:rPr lang="en-US" sz="2000" b="1"/>
              <a:t>Agitation</a:t>
            </a:r>
            <a:r>
              <a:rPr lang="en-US" sz="2000"/>
              <a:t>: Unfocused; Characterized by emotional response (e.g., anger, depression, worry, anxiety, and frustration).</a:t>
            </a:r>
            <a:endParaRPr sz="2000"/>
          </a:p>
          <a:p>
            <a:pPr marL="228600" lvl="0" indent="-177800" algn="l" rtl="0">
              <a:lnSpc>
                <a:spcPct val="90000"/>
              </a:lnSpc>
              <a:spcBef>
                <a:spcPts val="0"/>
              </a:spcBef>
              <a:spcAft>
                <a:spcPts val="0"/>
              </a:spcAft>
              <a:buSzPts val="2000"/>
              <a:buChar char="•"/>
            </a:pPr>
            <a:r>
              <a:rPr lang="en-US" sz="2000" b="1"/>
              <a:t>Acceleration</a:t>
            </a:r>
            <a:r>
              <a:rPr lang="en-US" sz="2000"/>
              <a:t>:Focused/intense; Escalated behaviors intended to test limits. Students exhibit engaging behavior that is highly likely to obtain a response from another person – typically the teacher.</a:t>
            </a:r>
            <a:endParaRPr sz="2000"/>
          </a:p>
          <a:p>
            <a:pPr marL="228600" lvl="0" indent="-177800" algn="l" rtl="0">
              <a:lnSpc>
                <a:spcPct val="90000"/>
              </a:lnSpc>
              <a:spcBef>
                <a:spcPts val="0"/>
              </a:spcBef>
              <a:spcAft>
                <a:spcPts val="0"/>
              </a:spcAft>
              <a:buSzPts val="2000"/>
              <a:buChar char="•"/>
            </a:pPr>
            <a:r>
              <a:rPr lang="en-US" sz="2000" b="1"/>
              <a:t>Peak</a:t>
            </a:r>
            <a:r>
              <a:rPr lang="en-US" sz="2000"/>
              <a:t>: Most severe; Students using acting-out behavior may be a threat to themselves or others.</a:t>
            </a:r>
            <a:endParaRPr sz="2000"/>
          </a:p>
          <a:p>
            <a:pPr marL="228600" lvl="0" indent="-177800" algn="l" rtl="0">
              <a:lnSpc>
                <a:spcPct val="90000"/>
              </a:lnSpc>
              <a:spcBef>
                <a:spcPts val="0"/>
              </a:spcBef>
              <a:spcAft>
                <a:spcPts val="0"/>
              </a:spcAft>
              <a:buSzPts val="2000"/>
              <a:buChar char="•"/>
            </a:pPr>
            <a:r>
              <a:rPr lang="en-US" sz="2000" b="1"/>
              <a:t>De-escalation</a:t>
            </a:r>
            <a:r>
              <a:rPr lang="en-US" sz="2000"/>
              <a:t>: Confused; This phase is characterized by student disengagement and reduced acting-out behavior.</a:t>
            </a:r>
            <a:endParaRPr sz="2000"/>
          </a:p>
          <a:p>
            <a:pPr marL="228600" lvl="0" indent="-177800" algn="l" rtl="0">
              <a:lnSpc>
                <a:spcPct val="90000"/>
              </a:lnSpc>
              <a:spcBef>
                <a:spcPts val="0"/>
              </a:spcBef>
              <a:spcAft>
                <a:spcPts val="0"/>
              </a:spcAft>
              <a:buSzPts val="2000"/>
              <a:buChar char="•"/>
            </a:pPr>
            <a:r>
              <a:rPr lang="en-US" sz="2000" b="1"/>
              <a:t>Recovery</a:t>
            </a:r>
            <a:r>
              <a:rPr lang="en-US" sz="2000"/>
              <a:t>: Non-engage/alone; This is a period of regaining the equilibrium of the calm phase. </a:t>
            </a:r>
            <a:endParaRPr sz="200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1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Activity</a:t>
            </a:r>
            <a:endParaRPr/>
          </a:p>
        </p:txBody>
      </p:sp>
      <p:sp>
        <p:nvSpPr>
          <p:cNvPr id="947" name="Google Shape;947;p12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Think about a student who has behavior that has escalated. Perhaps one minute they were doing what was expected and then suddenly changed to where you were concerned because the behavior was uncharacteristic and/or you feared they may bring harm to self or others. </a:t>
            </a: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r>
              <a:rPr lang="en-US"/>
              <a:t>Share with a shoulder partner details about the behavior pattern. </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12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Unpacking De-escalation of Behavior</a:t>
            </a:r>
            <a:endParaRPr/>
          </a:p>
        </p:txBody>
      </p:sp>
      <p:sp>
        <p:nvSpPr>
          <p:cNvPr id="954" name="Google Shape;954;p12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12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Acting Out Cycle</a:t>
            </a:r>
            <a:endParaRPr/>
          </a:p>
        </p:txBody>
      </p:sp>
      <p:sp>
        <p:nvSpPr>
          <p:cNvPr id="961" name="Google Shape;961;p12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a:t>The acting out cycle is a different way to think about patterns of behavior.</a:t>
            </a:r>
            <a:endParaRPr/>
          </a:p>
          <a:p>
            <a:pPr marL="228600" lvl="0" indent="-228600" algn="l" rtl="0">
              <a:lnSpc>
                <a:spcPct val="90000"/>
              </a:lnSpc>
              <a:spcBef>
                <a:spcPts val="1000"/>
              </a:spcBef>
              <a:spcAft>
                <a:spcPts val="0"/>
              </a:spcAft>
              <a:buSzPts val="2800"/>
              <a:buChar char="•"/>
            </a:pPr>
            <a:r>
              <a:rPr lang="en-US"/>
              <a:t>The unexpected behavior has a pattern, cycle, or chain of events which is predictable and therefore preventable.</a:t>
            </a:r>
            <a:endParaRPr/>
          </a:p>
          <a:p>
            <a:pPr marL="228600" lvl="0" indent="-228600" algn="l" rtl="0">
              <a:lnSpc>
                <a:spcPct val="90000"/>
              </a:lnSpc>
              <a:spcBef>
                <a:spcPts val="1000"/>
              </a:spcBef>
              <a:spcAft>
                <a:spcPts val="0"/>
              </a:spcAft>
              <a:buSzPts val="2800"/>
              <a:buChar char="•"/>
            </a:pPr>
            <a:r>
              <a:rPr lang="en-US"/>
              <a:t>This conceptual model allows teachers to be proactive in breaking the chain.</a:t>
            </a:r>
            <a:endParaRPr/>
          </a:p>
          <a:p>
            <a:pPr marL="228600" lvl="0" indent="-228600" algn="l" rtl="0">
              <a:lnSpc>
                <a:spcPct val="90000"/>
              </a:lnSpc>
              <a:spcBef>
                <a:spcPts val="1000"/>
              </a:spcBef>
              <a:spcAft>
                <a:spcPts val="0"/>
              </a:spcAft>
              <a:buSzPts val="2800"/>
              <a:buChar char="•"/>
            </a:pPr>
            <a:r>
              <a:rPr lang="en-US"/>
              <a:t>Getting students to recognize the chain is an effective counseling strategy.</a:t>
            </a:r>
            <a:endParaRPr/>
          </a:p>
          <a:p>
            <a:pPr marL="228600" lvl="0" indent="-50800" algn="l" rtl="0">
              <a:lnSpc>
                <a:spcPct val="90000"/>
              </a:lnSpc>
              <a:spcBef>
                <a:spcPts val="1000"/>
              </a:spcBef>
              <a:spcAft>
                <a:spcPts val="0"/>
              </a:spcAft>
              <a:buClr>
                <a:srgbClr val="FF0000"/>
              </a:buClr>
              <a:buSzPts val="2800"/>
              <a:buNone/>
            </a:pPr>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12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Acting Out Cycle</a:t>
            </a:r>
            <a:endParaRPr/>
          </a:p>
        </p:txBody>
      </p:sp>
      <p:sp>
        <p:nvSpPr>
          <p:cNvPr id="968" name="Google Shape;968;p12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Follows a seven phase process:</a:t>
            </a:r>
            <a:endParaRPr/>
          </a:p>
          <a:p>
            <a:pPr marL="514350" lvl="0" indent="-514350" algn="l" rtl="0">
              <a:lnSpc>
                <a:spcPct val="90000"/>
              </a:lnSpc>
              <a:spcBef>
                <a:spcPts val="1000"/>
              </a:spcBef>
              <a:spcAft>
                <a:spcPts val="0"/>
              </a:spcAft>
              <a:buSzPts val="2800"/>
              <a:buFont typeface="Calibri"/>
              <a:buAutoNum type="arabicPeriod"/>
            </a:pPr>
            <a:r>
              <a:rPr lang="en-US"/>
              <a:t>Calm</a:t>
            </a:r>
            <a:endParaRPr/>
          </a:p>
          <a:p>
            <a:pPr marL="514350" lvl="0" indent="-514350" algn="l" rtl="0">
              <a:lnSpc>
                <a:spcPct val="90000"/>
              </a:lnSpc>
              <a:spcBef>
                <a:spcPts val="1000"/>
              </a:spcBef>
              <a:spcAft>
                <a:spcPts val="0"/>
              </a:spcAft>
              <a:buSzPts val="2800"/>
              <a:buFont typeface="Calibri"/>
              <a:buAutoNum type="arabicPeriod"/>
            </a:pPr>
            <a:r>
              <a:rPr lang="en-US"/>
              <a:t>Triggers</a:t>
            </a:r>
            <a:endParaRPr/>
          </a:p>
          <a:p>
            <a:pPr marL="514350" lvl="0" indent="-514350" algn="l" rtl="0">
              <a:lnSpc>
                <a:spcPct val="90000"/>
              </a:lnSpc>
              <a:spcBef>
                <a:spcPts val="1000"/>
              </a:spcBef>
              <a:spcAft>
                <a:spcPts val="0"/>
              </a:spcAft>
              <a:buSzPts val="2800"/>
              <a:buFont typeface="Calibri"/>
              <a:buAutoNum type="arabicPeriod"/>
            </a:pPr>
            <a:r>
              <a:rPr lang="en-US"/>
              <a:t>Agitation</a:t>
            </a:r>
            <a:endParaRPr/>
          </a:p>
          <a:p>
            <a:pPr marL="514350" lvl="0" indent="-514350" algn="l" rtl="0">
              <a:lnSpc>
                <a:spcPct val="90000"/>
              </a:lnSpc>
              <a:spcBef>
                <a:spcPts val="1000"/>
              </a:spcBef>
              <a:spcAft>
                <a:spcPts val="0"/>
              </a:spcAft>
              <a:buSzPts val="2800"/>
              <a:buFont typeface="Calibri"/>
              <a:buAutoNum type="arabicPeriod"/>
            </a:pPr>
            <a:r>
              <a:rPr lang="en-US"/>
              <a:t>Acceleration</a:t>
            </a:r>
            <a:endParaRPr/>
          </a:p>
          <a:p>
            <a:pPr marL="514350" lvl="0" indent="-514350" algn="l" rtl="0">
              <a:lnSpc>
                <a:spcPct val="90000"/>
              </a:lnSpc>
              <a:spcBef>
                <a:spcPts val="1000"/>
              </a:spcBef>
              <a:spcAft>
                <a:spcPts val="0"/>
              </a:spcAft>
              <a:buSzPts val="2800"/>
              <a:buFont typeface="Calibri"/>
              <a:buAutoNum type="arabicPeriod"/>
            </a:pPr>
            <a:r>
              <a:rPr lang="en-US"/>
              <a:t>Peak</a:t>
            </a:r>
            <a:endParaRPr/>
          </a:p>
          <a:p>
            <a:pPr marL="514350" lvl="0" indent="-514350" algn="l" rtl="0">
              <a:lnSpc>
                <a:spcPct val="90000"/>
              </a:lnSpc>
              <a:spcBef>
                <a:spcPts val="1000"/>
              </a:spcBef>
              <a:spcAft>
                <a:spcPts val="0"/>
              </a:spcAft>
              <a:buSzPts val="2800"/>
              <a:buFont typeface="Calibri"/>
              <a:buAutoNum type="arabicPeriod"/>
            </a:pPr>
            <a:r>
              <a:rPr lang="en-US"/>
              <a:t>De-escalation</a:t>
            </a:r>
            <a:endParaRPr/>
          </a:p>
          <a:p>
            <a:pPr marL="514350" lvl="0" indent="-514350" algn="l" rtl="0">
              <a:lnSpc>
                <a:spcPct val="90000"/>
              </a:lnSpc>
              <a:spcBef>
                <a:spcPts val="1000"/>
              </a:spcBef>
              <a:spcAft>
                <a:spcPts val="0"/>
              </a:spcAft>
              <a:buSzPts val="2800"/>
              <a:buFont typeface="Calibri"/>
              <a:buAutoNum type="arabicPeriod"/>
            </a:pPr>
            <a:r>
              <a:rPr lang="en-US"/>
              <a:t>Recovery</a:t>
            </a:r>
            <a:endParaRPr/>
          </a:p>
          <a:p>
            <a:pPr marL="228600" lvl="0" indent="-50800" algn="l" rtl="0">
              <a:lnSpc>
                <a:spcPct val="90000"/>
              </a:lnSpc>
              <a:spcBef>
                <a:spcPts val="1000"/>
              </a:spcBef>
              <a:spcAft>
                <a:spcPts val="0"/>
              </a:spcAft>
              <a:buClr>
                <a:srgbClr val="FF0000"/>
              </a:buClr>
              <a:buSzPts val="2800"/>
              <a:buNone/>
            </a:pPr>
            <a:endParaRPr/>
          </a:p>
        </p:txBody>
      </p:sp>
      <p:pic>
        <p:nvPicPr>
          <p:cNvPr id="969" name="Google Shape;969;p126" descr="https://lh4.googleusercontent.com/Cpsdg9zQz60zf4ki2TGeB5zQ-RG4y9b9X_nGgqeaYHbI2Lk52UouVm7OiIEEXak_3jtzIBNL38bTKviIy2-lWyRLfqH_T6C1rDicPGFtTWz29xcmvL_UJOPJe_DZctvGMagxf2bPHesfWfWr-w"/>
          <p:cNvPicPr preferRelativeResize="0"/>
          <p:nvPr/>
        </p:nvPicPr>
        <p:blipFill rotWithShape="1">
          <a:blip r:embed="rId3">
            <a:alphaModFix/>
          </a:blip>
          <a:srcRect/>
          <a:stretch/>
        </p:blipFill>
        <p:spPr>
          <a:xfrm>
            <a:off x="3399287" y="2444323"/>
            <a:ext cx="5396598" cy="2361853"/>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1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Acting Out Cycle Example</a:t>
            </a:r>
            <a:endParaRPr/>
          </a:p>
        </p:txBody>
      </p:sp>
      <p:sp>
        <p:nvSpPr>
          <p:cNvPr id="976" name="Google Shape;976;p127"/>
          <p:cNvSpPr txBox="1">
            <a:spLocks noGrp="1"/>
          </p:cNvSpPr>
          <p:nvPr>
            <p:ph type="body" idx="1"/>
          </p:nvPr>
        </p:nvSpPr>
        <p:spPr>
          <a:xfrm>
            <a:off x="628650" y="1550020"/>
            <a:ext cx="7886700" cy="4626943"/>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SzPts val="2380"/>
              <a:buChar char="•"/>
            </a:pPr>
            <a:r>
              <a:rPr lang="en-US" sz="2380">
                <a:solidFill>
                  <a:srgbClr val="FF0000"/>
                </a:solidFill>
              </a:rPr>
              <a:t>Student</a:t>
            </a:r>
            <a:r>
              <a:rPr lang="en-US" sz="2380"/>
              <a:t> enters classroom and sits down (calm).</a:t>
            </a:r>
            <a:endParaRPr/>
          </a:p>
          <a:p>
            <a:pPr marL="228600" lvl="0" indent="-228600" algn="l" rtl="0">
              <a:lnSpc>
                <a:spcPct val="70000"/>
              </a:lnSpc>
              <a:spcBef>
                <a:spcPts val="1000"/>
              </a:spcBef>
              <a:spcAft>
                <a:spcPts val="0"/>
              </a:spcAft>
              <a:buSzPts val="2380"/>
              <a:buChar char="•"/>
            </a:pPr>
            <a:r>
              <a:rPr lang="en-US" sz="2380">
                <a:solidFill>
                  <a:schemeClr val="accent1"/>
                </a:solidFill>
              </a:rPr>
              <a:t>Teacher</a:t>
            </a:r>
            <a:r>
              <a:rPr lang="en-US" sz="2380"/>
              <a:t> asks students to get out homework (trigger).</a:t>
            </a:r>
            <a:endParaRPr/>
          </a:p>
          <a:p>
            <a:pPr marL="228600" lvl="0" indent="-228600" algn="l" rtl="0">
              <a:lnSpc>
                <a:spcPct val="70000"/>
              </a:lnSpc>
              <a:spcBef>
                <a:spcPts val="1000"/>
              </a:spcBef>
              <a:spcAft>
                <a:spcPts val="0"/>
              </a:spcAft>
              <a:buSzPts val="2380"/>
              <a:buChar char="•"/>
            </a:pPr>
            <a:r>
              <a:rPr lang="en-US" sz="2380">
                <a:solidFill>
                  <a:srgbClr val="FF0000"/>
                </a:solidFill>
              </a:rPr>
              <a:t>Student</a:t>
            </a:r>
            <a:r>
              <a:rPr lang="en-US" sz="2380"/>
              <a:t> puts head on desk (agitation).</a:t>
            </a:r>
            <a:endParaRPr/>
          </a:p>
          <a:p>
            <a:pPr marL="228600" lvl="0" indent="-228600" algn="l" rtl="0">
              <a:lnSpc>
                <a:spcPct val="70000"/>
              </a:lnSpc>
              <a:spcBef>
                <a:spcPts val="1000"/>
              </a:spcBef>
              <a:spcAft>
                <a:spcPts val="0"/>
              </a:spcAft>
              <a:buSzPts val="2380"/>
              <a:buChar char="•"/>
            </a:pPr>
            <a:r>
              <a:rPr lang="en-US" sz="2380">
                <a:solidFill>
                  <a:schemeClr val="accent1"/>
                </a:solidFill>
              </a:rPr>
              <a:t>Teacher</a:t>
            </a:r>
            <a:r>
              <a:rPr lang="en-US" sz="2380"/>
              <a:t> asks student for homework.</a:t>
            </a:r>
            <a:endParaRPr/>
          </a:p>
          <a:p>
            <a:pPr marL="228600" lvl="0" indent="-228600" algn="l" rtl="0">
              <a:lnSpc>
                <a:spcPct val="70000"/>
              </a:lnSpc>
              <a:spcBef>
                <a:spcPts val="1000"/>
              </a:spcBef>
              <a:spcAft>
                <a:spcPts val="0"/>
              </a:spcAft>
              <a:buSzPts val="2380"/>
              <a:buChar char="•"/>
            </a:pPr>
            <a:r>
              <a:rPr lang="en-US" sz="2380">
                <a:solidFill>
                  <a:srgbClr val="FF0000"/>
                </a:solidFill>
              </a:rPr>
              <a:t>Student</a:t>
            </a:r>
            <a:r>
              <a:rPr lang="en-US" sz="2380"/>
              <a:t> makes a nasty comment concerning the expected work (acceleration).</a:t>
            </a:r>
            <a:endParaRPr/>
          </a:p>
          <a:p>
            <a:pPr marL="228600" lvl="0" indent="-228600" algn="l" rtl="0">
              <a:lnSpc>
                <a:spcPct val="70000"/>
              </a:lnSpc>
              <a:spcBef>
                <a:spcPts val="1000"/>
              </a:spcBef>
              <a:spcAft>
                <a:spcPts val="0"/>
              </a:spcAft>
              <a:buSzPts val="2380"/>
              <a:buChar char="•"/>
            </a:pPr>
            <a:r>
              <a:rPr lang="en-US" sz="2380">
                <a:solidFill>
                  <a:schemeClr val="accent1"/>
                </a:solidFill>
              </a:rPr>
              <a:t>Teacher</a:t>
            </a:r>
            <a:r>
              <a:rPr lang="en-US" sz="2380"/>
              <a:t> informs student they will need to stay in from recess to complete.</a:t>
            </a:r>
            <a:endParaRPr/>
          </a:p>
          <a:p>
            <a:pPr marL="228600" lvl="0" indent="-228600" algn="l" rtl="0">
              <a:lnSpc>
                <a:spcPct val="70000"/>
              </a:lnSpc>
              <a:spcBef>
                <a:spcPts val="1000"/>
              </a:spcBef>
              <a:spcAft>
                <a:spcPts val="0"/>
              </a:spcAft>
              <a:buSzPts val="2380"/>
              <a:buChar char="•"/>
            </a:pPr>
            <a:r>
              <a:rPr lang="en-US" sz="2380">
                <a:solidFill>
                  <a:srgbClr val="FF0000"/>
                </a:solidFill>
              </a:rPr>
              <a:t>Student</a:t>
            </a:r>
            <a:r>
              <a:rPr lang="en-US" sz="2380"/>
              <a:t> stands up, turns over desk, yells at teacher (peak).</a:t>
            </a:r>
            <a:endParaRPr/>
          </a:p>
          <a:p>
            <a:pPr marL="228600" lvl="0" indent="-228600" algn="l" rtl="0">
              <a:lnSpc>
                <a:spcPct val="70000"/>
              </a:lnSpc>
              <a:spcBef>
                <a:spcPts val="1000"/>
              </a:spcBef>
              <a:spcAft>
                <a:spcPts val="0"/>
              </a:spcAft>
              <a:buSzPts val="2380"/>
              <a:buChar char="•"/>
            </a:pPr>
            <a:r>
              <a:rPr lang="en-US" sz="2380">
                <a:solidFill>
                  <a:schemeClr val="accent1"/>
                </a:solidFill>
              </a:rPr>
              <a:t>Teacher</a:t>
            </a:r>
            <a:r>
              <a:rPr lang="en-US" sz="2380"/>
              <a:t> asks student to go to office. </a:t>
            </a:r>
            <a:endParaRPr/>
          </a:p>
          <a:p>
            <a:pPr marL="228600" lvl="0" indent="-228600" algn="l" rtl="0">
              <a:lnSpc>
                <a:spcPct val="70000"/>
              </a:lnSpc>
              <a:spcBef>
                <a:spcPts val="1000"/>
              </a:spcBef>
              <a:spcAft>
                <a:spcPts val="0"/>
              </a:spcAft>
              <a:buSzPts val="2380"/>
              <a:buChar char="•"/>
            </a:pPr>
            <a:r>
              <a:rPr lang="en-US" sz="2380">
                <a:solidFill>
                  <a:srgbClr val="FF0000"/>
                </a:solidFill>
              </a:rPr>
              <a:t>Student</a:t>
            </a:r>
            <a:r>
              <a:rPr lang="en-US" sz="2380"/>
              <a:t> sits outside office and calms down (de-escalation).</a:t>
            </a:r>
            <a:endParaRPr/>
          </a:p>
          <a:p>
            <a:pPr marL="228600" lvl="0" indent="-228600" algn="l" rtl="0">
              <a:lnSpc>
                <a:spcPct val="70000"/>
              </a:lnSpc>
              <a:spcBef>
                <a:spcPts val="1000"/>
              </a:spcBef>
              <a:spcAft>
                <a:spcPts val="0"/>
              </a:spcAft>
              <a:buSzPts val="2380"/>
              <a:buChar char="•"/>
            </a:pPr>
            <a:r>
              <a:rPr lang="en-US" sz="2380">
                <a:solidFill>
                  <a:srgbClr val="FF0000"/>
                </a:solidFill>
              </a:rPr>
              <a:t>Student</a:t>
            </a:r>
            <a:r>
              <a:rPr lang="en-US" sz="2380"/>
              <a:t> talks to principal about incident (recovery).</a:t>
            </a:r>
            <a:endParaRPr/>
          </a:p>
          <a:p>
            <a:pPr marL="228600" lvl="0" indent="-77470" algn="l" rtl="0">
              <a:lnSpc>
                <a:spcPct val="70000"/>
              </a:lnSpc>
              <a:spcBef>
                <a:spcPts val="1000"/>
              </a:spcBef>
              <a:spcAft>
                <a:spcPts val="0"/>
              </a:spcAft>
              <a:buClr>
                <a:srgbClr val="FF0000"/>
              </a:buClr>
              <a:buSzPts val="2380"/>
              <a:buNone/>
            </a:pPr>
            <a:endParaRPr sz="238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12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Acting Out Cycle Example</a:t>
            </a:r>
            <a:endParaRPr/>
          </a:p>
        </p:txBody>
      </p:sp>
      <p:sp>
        <p:nvSpPr>
          <p:cNvPr id="983" name="Google Shape;983;p12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a:t>In this example, notice the student and teacher taking turns in the cycle.</a:t>
            </a:r>
            <a:endParaRPr/>
          </a:p>
          <a:p>
            <a:pPr marL="228600" lvl="0" indent="-228600" algn="l" rtl="0">
              <a:lnSpc>
                <a:spcPct val="90000"/>
              </a:lnSpc>
              <a:spcBef>
                <a:spcPts val="1000"/>
              </a:spcBef>
              <a:spcAft>
                <a:spcPts val="0"/>
              </a:spcAft>
              <a:buSzPts val="2800"/>
              <a:buChar char="•"/>
            </a:pPr>
            <a:r>
              <a:rPr lang="en-US"/>
              <a:t>Each behavior is prompted by the preceding behavior.</a:t>
            </a:r>
            <a:endParaRPr/>
          </a:p>
          <a:p>
            <a:pPr marL="228600" lvl="0" indent="-228600" algn="l" rtl="0">
              <a:lnSpc>
                <a:spcPct val="90000"/>
              </a:lnSpc>
              <a:spcBef>
                <a:spcPts val="1000"/>
              </a:spcBef>
              <a:spcAft>
                <a:spcPts val="0"/>
              </a:spcAft>
              <a:buSzPts val="2800"/>
              <a:buChar char="•"/>
            </a:pPr>
            <a:r>
              <a:rPr lang="en-US"/>
              <a:t>The teacher response serves to reinforce the student response and sets the stage for the next phase in the cycle.</a:t>
            </a:r>
            <a:endParaRPr/>
          </a:p>
          <a:p>
            <a:pPr marL="228600" lvl="0" indent="-228600" algn="l" rtl="0">
              <a:lnSpc>
                <a:spcPct val="90000"/>
              </a:lnSpc>
              <a:spcBef>
                <a:spcPts val="1000"/>
              </a:spcBef>
              <a:spcAft>
                <a:spcPts val="0"/>
              </a:spcAft>
              <a:buSzPts val="2800"/>
              <a:buChar char="•"/>
            </a:pPr>
            <a:r>
              <a:rPr lang="en-US"/>
              <a:t>The cycle must be interrupted early in order to be effective.</a:t>
            </a:r>
            <a:endParaRPr/>
          </a:p>
          <a:p>
            <a:pPr marL="228600" lvl="0" indent="-50800" algn="l" rtl="0">
              <a:lnSpc>
                <a:spcPct val="90000"/>
              </a:lnSpc>
              <a:spcBef>
                <a:spcPts val="1000"/>
              </a:spcBef>
              <a:spcAft>
                <a:spcPts val="0"/>
              </a:spcAft>
              <a:buClr>
                <a:srgbClr val="FF0000"/>
              </a:buClr>
              <a:buSzPts val="2800"/>
              <a:buNone/>
            </a:pPr>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Google Shape;989;p1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Interrupting the Cycle</a:t>
            </a:r>
            <a:endParaRPr/>
          </a:p>
        </p:txBody>
      </p:sp>
      <p:sp>
        <p:nvSpPr>
          <p:cNvPr id="990" name="Google Shape;990;p1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a:t>Make sure the student is capable of the academic task (is the function to escape?).</a:t>
            </a:r>
            <a:endParaRPr/>
          </a:p>
          <a:p>
            <a:pPr marL="228600" lvl="0" indent="-228600" algn="l" rtl="0">
              <a:lnSpc>
                <a:spcPct val="90000"/>
              </a:lnSpc>
              <a:spcBef>
                <a:spcPts val="1000"/>
              </a:spcBef>
              <a:spcAft>
                <a:spcPts val="0"/>
              </a:spcAft>
              <a:buSzPts val="2800"/>
              <a:buChar char="•"/>
            </a:pPr>
            <a:r>
              <a:rPr lang="en-US"/>
              <a:t>Identify signs of agitation.</a:t>
            </a:r>
            <a:endParaRPr/>
          </a:p>
          <a:p>
            <a:pPr marL="228600" lvl="0" indent="-228600" algn="l" rtl="0">
              <a:lnSpc>
                <a:spcPct val="90000"/>
              </a:lnSpc>
              <a:spcBef>
                <a:spcPts val="1000"/>
              </a:spcBef>
              <a:spcAft>
                <a:spcPts val="0"/>
              </a:spcAft>
              <a:buSzPts val="2800"/>
              <a:buChar char="•"/>
            </a:pPr>
            <a:r>
              <a:rPr lang="en-US"/>
              <a:t>Develop strategies to address each phase of the chain.</a:t>
            </a:r>
            <a:endParaRPr/>
          </a:p>
          <a:p>
            <a:pPr marL="228600" lvl="0" indent="-228600" algn="l" rtl="0">
              <a:lnSpc>
                <a:spcPct val="90000"/>
              </a:lnSpc>
              <a:spcBef>
                <a:spcPts val="1000"/>
              </a:spcBef>
              <a:spcAft>
                <a:spcPts val="0"/>
              </a:spcAft>
              <a:buSzPts val="2800"/>
              <a:buChar char="•"/>
            </a:pPr>
            <a:r>
              <a:rPr lang="en-US"/>
              <a:t>Put time and effort into PREVENTION strategies at each phase.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Working Agreements</a:t>
            </a:r>
            <a:endParaRPr/>
          </a:p>
        </p:txBody>
      </p:sp>
      <p:sp>
        <p:nvSpPr>
          <p:cNvPr id="149" name="Google Shape;149;p13"/>
          <p:cNvSpPr txBox="1">
            <a:spLocks noGrp="1"/>
          </p:cNvSpPr>
          <p:nvPr>
            <p:ph type="body" idx="1"/>
          </p:nvPr>
        </p:nvSpPr>
        <p:spPr>
          <a:xfrm>
            <a:off x="628651" y="2033587"/>
            <a:ext cx="7886700" cy="3263504"/>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SzPct val="100000"/>
              <a:buNone/>
            </a:pPr>
            <a:r>
              <a:rPr lang="en-US" sz="2400" b="1">
                <a:latin typeface="Calibri"/>
                <a:ea typeface="Calibri"/>
                <a:cs typeface="Calibri"/>
                <a:sym typeface="Calibri"/>
              </a:rPr>
              <a:t>Be Respectful</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Be an active listener—open to new ideas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Use notes for side bar conversations</a:t>
            </a:r>
            <a:endParaRPr/>
          </a:p>
          <a:p>
            <a:pPr marL="228600" lvl="0" indent="-228600" algn="l" rtl="0">
              <a:lnSpc>
                <a:spcPct val="90000"/>
              </a:lnSpc>
              <a:spcBef>
                <a:spcPts val="1000"/>
              </a:spcBef>
              <a:spcAft>
                <a:spcPts val="0"/>
              </a:spcAft>
              <a:buSzPct val="100000"/>
              <a:buNone/>
            </a:pPr>
            <a:r>
              <a:rPr lang="en-US" sz="2400" b="1">
                <a:latin typeface="Calibri"/>
                <a:ea typeface="Calibri"/>
                <a:cs typeface="Calibri"/>
                <a:sym typeface="Calibri"/>
              </a:rPr>
              <a:t>Be Responsible</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Be on time for sessions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Silence cell phones—reply appropriately</a:t>
            </a:r>
            <a:endParaRPr/>
          </a:p>
          <a:p>
            <a:pPr marL="228600" lvl="0" indent="-228600" algn="l" rtl="0">
              <a:lnSpc>
                <a:spcPct val="90000"/>
              </a:lnSpc>
              <a:spcBef>
                <a:spcPts val="1000"/>
              </a:spcBef>
              <a:spcAft>
                <a:spcPts val="0"/>
              </a:spcAft>
              <a:buSzPct val="100000"/>
              <a:buNone/>
            </a:pPr>
            <a:r>
              <a:rPr lang="en-US" sz="2400" b="1">
                <a:latin typeface="Calibri"/>
                <a:ea typeface="Calibri"/>
                <a:cs typeface="Calibri"/>
                <a:sym typeface="Calibri"/>
              </a:rPr>
              <a:t>Be</a:t>
            </a:r>
            <a:r>
              <a:rPr lang="en-US" sz="3000" b="1">
                <a:latin typeface="Calibri"/>
                <a:ea typeface="Calibri"/>
                <a:cs typeface="Calibri"/>
                <a:sym typeface="Calibri"/>
              </a:rPr>
              <a:t> </a:t>
            </a:r>
            <a:r>
              <a:rPr lang="en-US" sz="2400" b="1">
                <a:latin typeface="Calibri"/>
                <a:ea typeface="Calibri"/>
                <a:cs typeface="Calibri"/>
                <a:sym typeface="Calibri"/>
              </a:rPr>
              <a:t>a Problem Solver</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Follow the decision making process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Work toward consensus and support decisions of the group</a:t>
            </a:r>
            <a:endParaRPr/>
          </a:p>
          <a:p>
            <a:pPr marL="0" lvl="0" indent="0" algn="l" rtl="0">
              <a:lnSpc>
                <a:spcPct val="90000"/>
              </a:lnSpc>
              <a:spcBef>
                <a:spcPts val="1000"/>
              </a:spcBef>
              <a:spcAft>
                <a:spcPts val="0"/>
              </a:spcAft>
              <a:buSzPct val="100000"/>
              <a:buNone/>
            </a:pPr>
            <a:endParaRPr>
              <a:latin typeface="Calibri"/>
              <a:ea typeface="Calibri"/>
              <a:cs typeface="Calibri"/>
              <a:sym typeface="Calibri"/>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1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THREE KEY STRATEGIES</a:t>
            </a:r>
            <a:endParaRPr/>
          </a:p>
        </p:txBody>
      </p:sp>
      <p:sp>
        <p:nvSpPr>
          <p:cNvPr id="997" name="Google Shape;997;p13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a:t>Identify how to intervene </a:t>
            </a:r>
            <a:r>
              <a:rPr lang="en-US" b="1" i="1"/>
              <a:t>early </a:t>
            </a:r>
            <a:r>
              <a:rPr lang="en-US"/>
              <a:t>in an escalation.</a:t>
            </a:r>
            <a:endParaRPr/>
          </a:p>
          <a:p>
            <a:pPr marL="228600" lvl="0" indent="-228600" algn="l" rtl="0">
              <a:lnSpc>
                <a:spcPct val="90000"/>
              </a:lnSpc>
              <a:spcBef>
                <a:spcPts val="1000"/>
              </a:spcBef>
              <a:spcAft>
                <a:spcPts val="0"/>
              </a:spcAft>
              <a:buSzPts val="2800"/>
              <a:buChar char="•"/>
            </a:pPr>
            <a:r>
              <a:rPr lang="en-US"/>
              <a:t>Identify </a:t>
            </a:r>
            <a:r>
              <a:rPr lang="en-US" b="1" i="1"/>
              <a:t>environmental factors </a:t>
            </a:r>
            <a:r>
              <a:rPr lang="en-US"/>
              <a:t>that can be manipulated.</a:t>
            </a:r>
            <a:endParaRPr/>
          </a:p>
          <a:p>
            <a:pPr marL="228600" lvl="0" indent="-228600" algn="l" rtl="0">
              <a:lnSpc>
                <a:spcPct val="90000"/>
              </a:lnSpc>
              <a:spcBef>
                <a:spcPts val="1000"/>
              </a:spcBef>
              <a:spcAft>
                <a:spcPts val="0"/>
              </a:spcAft>
              <a:buSzPts val="2800"/>
              <a:buChar char="•"/>
            </a:pPr>
            <a:r>
              <a:rPr lang="en-US"/>
              <a:t>Identify </a:t>
            </a:r>
            <a:r>
              <a:rPr lang="en-US" b="1" i="1"/>
              <a:t>replacement</a:t>
            </a:r>
            <a:r>
              <a:rPr lang="en-US"/>
              <a:t> behaviors that can be taught &amp; serve similar function.</a:t>
            </a:r>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131"/>
          <p:cNvSpPr txBox="1">
            <a:spLocks noGrp="1"/>
          </p:cNvSpPr>
          <p:nvPr>
            <p:ph type="title"/>
          </p:nvPr>
        </p:nvSpPr>
        <p:spPr>
          <a:xfrm>
            <a:off x="628650" y="292733"/>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Calm</a:t>
            </a:r>
            <a:endParaRPr/>
          </a:p>
        </p:txBody>
      </p:sp>
      <p:sp>
        <p:nvSpPr>
          <p:cNvPr id="1004" name="Google Shape;1004;p131"/>
          <p:cNvSpPr txBox="1">
            <a:spLocks noGrp="1"/>
          </p:cNvSpPr>
          <p:nvPr>
            <p:ph type="body" idx="1"/>
          </p:nvPr>
        </p:nvSpPr>
        <p:spPr>
          <a:xfrm>
            <a:off x="628650" y="2060010"/>
            <a:ext cx="7886700" cy="39819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590"/>
              <a:buNone/>
            </a:pPr>
            <a:r>
              <a:rPr lang="en-US" sz="2590" b="1" i="1"/>
              <a:t>What is it? </a:t>
            </a:r>
            <a:endParaRPr sz="2590"/>
          </a:p>
          <a:p>
            <a:pPr marL="228600" lvl="0" indent="-228600" algn="l" rtl="0">
              <a:lnSpc>
                <a:spcPct val="80000"/>
              </a:lnSpc>
              <a:spcBef>
                <a:spcPts val="1000"/>
              </a:spcBef>
              <a:spcAft>
                <a:spcPts val="0"/>
              </a:spcAft>
              <a:buClr>
                <a:srgbClr val="FF0000"/>
              </a:buClr>
              <a:buSzPts val="2590"/>
              <a:buChar char="•"/>
            </a:pPr>
            <a:r>
              <a:rPr lang="en-US" sz="2590"/>
              <a:t>Students exhibit appropriate, cooperative behavior and are responsive to staff directions. </a:t>
            </a:r>
            <a:endParaRPr sz="2590"/>
          </a:p>
          <a:p>
            <a:pPr marL="0" lvl="0" indent="0" algn="l" rtl="0">
              <a:lnSpc>
                <a:spcPct val="80000"/>
              </a:lnSpc>
              <a:spcBef>
                <a:spcPts val="1000"/>
              </a:spcBef>
              <a:spcAft>
                <a:spcPts val="0"/>
              </a:spcAft>
              <a:buSzPts val="2590"/>
              <a:buNone/>
            </a:pPr>
            <a:r>
              <a:rPr lang="en-US" sz="2590" b="1" i="1"/>
              <a:t>What does it look like? </a:t>
            </a:r>
            <a:endParaRPr sz="2590"/>
          </a:p>
          <a:p>
            <a:pPr marL="228600" lvl="0" indent="-228600" algn="l" rtl="0">
              <a:lnSpc>
                <a:spcPct val="80000"/>
              </a:lnSpc>
              <a:spcBef>
                <a:spcPts val="1000"/>
              </a:spcBef>
              <a:spcAft>
                <a:spcPts val="0"/>
              </a:spcAft>
              <a:buSzPts val="2590"/>
              <a:buChar char="•"/>
            </a:pPr>
            <a:r>
              <a:rPr lang="en-US" sz="2590"/>
              <a:t>Student is cooperative. </a:t>
            </a:r>
            <a:endParaRPr/>
          </a:p>
          <a:p>
            <a:pPr marL="685800" lvl="1" indent="-228600" algn="l" rtl="0">
              <a:lnSpc>
                <a:spcPct val="80000"/>
              </a:lnSpc>
              <a:spcBef>
                <a:spcPts val="1000"/>
              </a:spcBef>
              <a:spcAft>
                <a:spcPts val="0"/>
              </a:spcAft>
              <a:buClr>
                <a:schemeClr val="dk1"/>
              </a:buClr>
              <a:buSzPts val="2590"/>
              <a:buChar char="•"/>
            </a:pPr>
            <a:r>
              <a:rPr lang="en-US" sz="2190"/>
              <a:t>Accepts corrective feedback. </a:t>
            </a:r>
            <a:endParaRPr/>
          </a:p>
          <a:p>
            <a:pPr marL="685800" lvl="1" indent="-228600" algn="l" rtl="0">
              <a:lnSpc>
                <a:spcPct val="80000"/>
              </a:lnSpc>
              <a:spcBef>
                <a:spcPts val="1000"/>
              </a:spcBef>
              <a:spcAft>
                <a:spcPts val="0"/>
              </a:spcAft>
              <a:buClr>
                <a:schemeClr val="dk1"/>
              </a:buClr>
              <a:buSzPts val="2590"/>
              <a:buChar char="•"/>
            </a:pPr>
            <a:r>
              <a:rPr lang="en-US" sz="2190"/>
              <a:t>Follows directives. </a:t>
            </a:r>
            <a:endParaRPr/>
          </a:p>
          <a:p>
            <a:pPr marL="685800" lvl="1" indent="-228600" algn="l" rtl="0">
              <a:lnSpc>
                <a:spcPct val="80000"/>
              </a:lnSpc>
              <a:spcBef>
                <a:spcPts val="1000"/>
              </a:spcBef>
              <a:spcAft>
                <a:spcPts val="0"/>
              </a:spcAft>
              <a:buClr>
                <a:schemeClr val="dk1"/>
              </a:buClr>
              <a:buSzPts val="2590"/>
              <a:buChar char="•"/>
            </a:pPr>
            <a:r>
              <a:rPr lang="en-US" sz="2190"/>
              <a:t>Sets personal goals. </a:t>
            </a:r>
            <a:endParaRPr/>
          </a:p>
          <a:p>
            <a:pPr marL="685800" lvl="1" indent="-228600" algn="l" rtl="0">
              <a:lnSpc>
                <a:spcPct val="80000"/>
              </a:lnSpc>
              <a:spcBef>
                <a:spcPts val="1000"/>
              </a:spcBef>
              <a:spcAft>
                <a:spcPts val="0"/>
              </a:spcAft>
              <a:buClr>
                <a:schemeClr val="dk1"/>
              </a:buClr>
              <a:buSzPts val="2590"/>
              <a:buChar char="•"/>
            </a:pPr>
            <a:r>
              <a:rPr lang="en-US" sz="2190"/>
              <a:t>Ignores distractions. </a:t>
            </a:r>
            <a:endParaRPr/>
          </a:p>
          <a:p>
            <a:pPr marL="685800" lvl="1" indent="-228600" algn="l" rtl="0">
              <a:lnSpc>
                <a:spcPct val="80000"/>
              </a:lnSpc>
              <a:spcBef>
                <a:spcPts val="1000"/>
              </a:spcBef>
              <a:spcAft>
                <a:spcPts val="0"/>
              </a:spcAft>
              <a:buClr>
                <a:schemeClr val="dk1"/>
              </a:buClr>
              <a:buSzPts val="2590"/>
              <a:buChar char="•"/>
            </a:pPr>
            <a:r>
              <a:rPr lang="en-US" sz="2190"/>
              <a:t>Accepts praise. </a:t>
            </a:r>
            <a:endParaRPr sz="2190"/>
          </a:p>
          <a:p>
            <a:pPr marL="0" lvl="0" indent="0" algn="l" rtl="0">
              <a:lnSpc>
                <a:spcPct val="80000"/>
              </a:lnSpc>
              <a:spcBef>
                <a:spcPts val="1000"/>
              </a:spcBef>
              <a:spcAft>
                <a:spcPts val="0"/>
              </a:spcAft>
              <a:buSzPts val="2590"/>
              <a:buNone/>
            </a:pPr>
            <a:endParaRPr sz="2590"/>
          </a:p>
        </p:txBody>
      </p:sp>
      <p:pic>
        <p:nvPicPr>
          <p:cNvPr id="1005" name="Google Shape;1005;p131" descr="https://lh4.googleusercontent.com/Cpsdg9zQz60zf4ki2TGeB5zQ-RG4y9b9X_nGgqeaYHbI2Lk52UouVm7OiIEEXak_3jtzIBNL38bTKviIy2-lWyRLfqH_T6C1rDicPGFtTWz29xcmvL_UJOPJe_DZctvGMagxf2bPHesfWfWr-w"/>
          <p:cNvPicPr preferRelativeResize="0"/>
          <p:nvPr/>
        </p:nvPicPr>
        <p:blipFill rotWithShape="1">
          <a:blip r:embed="rId3">
            <a:alphaModFix/>
          </a:blip>
          <a:srcRect/>
          <a:stretch/>
        </p:blipFill>
        <p:spPr>
          <a:xfrm>
            <a:off x="4025593" y="117434"/>
            <a:ext cx="4603107" cy="2014577"/>
          </a:xfrm>
          <a:prstGeom prst="rect">
            <a:avLst/>
          </a:prstGeom>
          <a:noFill/>
          <a:ln>
            <a:noFill/>
          </a:ln>
        </p:spPr>
      </p:pic>
      <p:sp>
        <p:nvSpPr>
          <p:cNvPr id="1006" name="Google Shape;1006;p131"/>
          <p:cNvSpPr/>
          <p:nvPr/>
        </p:nvSpPr>
        <p:spPr>
          <a:xfrm>
            <a:off x="3256156" y="1774631"/>
            <a:ext cx="769434" cy="129053"/>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13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Adult Strategies at the Calm Stage</a:t>
            </a:r>
            <a:endParaRPr/>
          </a:p>
        </p:txBody>
      </p:sp>
      <p:sp>
        <p:nvSpPr>
          <p:cNvPr id="1013" name="Google Shape;1013;p13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rgbClr val="FF0000"/>
              </a:buClr>
              <a:buSzPct val="100000"/>
              <a:buChar char="•"/>
            </a:pPr>
            <a:r>
              <a:rPr lang="en-US"/>
              <a:t>Focus on prevention</a:t>
            </a:r>
            <a:endParaRPr/>
          </a:p>
          <a:p>
            <a:pPr marL="685800" lvl="1" indent="-228600" algn="l" rtl="0">
              <a:lnSpc>
                <a:spcPct val="90000"/>
              </a:lnSpc>
              <a:spcBef>
                <a:spcPts val="500"/>
              </a:spcBef>
              <a:spcAft>
                <a:spcPts val="0"/>
              </a:spcAft>
              <a:buClr>
                <a:schemeClr val="dk1"/>
              </a:buClr>
              <a:buSzPct val="100000"/>
              <a:buChar char="•"/>
            </a:pPr>
            <a:r>
              <a:rPr lang="en-US"/>
              <a:t>Communicate positive expectations</a:t>
            </a:r>
            <a:endParaRPr/>
          </a:p>
          <a:p>
            <a:pPr marL="685800" lvl="1" indent="-228600" algn="l" rtl="0">
              <a:lnSpc>
                <a:spcPct val="90000"/>
              </a:lnSpc>
              <a:spcBef>
                <a:spcPts val="500"/>
              </a:spcBef>
              <a:spcAft>
                <a:spcPts val="0"/>
              </a:spcAft>
              <a:buClr>
                <a:schemeClr val="dk1"/>
              </a:buClr>
              <a:buSzPct val="100000"/>
              <a:buChar char="•"/>
            </a:pPr>
            <a:r>
              <a:rPr lang="en-US"/>
              <a:t>Teach social skills</a:t>
            </a:r>
            <a:endParaRPr/>
          </a:p>
          <a:p>
            <a:pPr marL="228600" lvl="0" indent="-228600" algn="l" rtl="0">
              <a:lnSpc>
                <a:spcPct val="90000"/>
              </a:lnSpc>
              <a:spcBef>
                <a:spcPts val="1000"/>
              </a:spcBef>
              <a:spcAft>
                <a:spcPts val="0"/>
              </a:spcAft>
              <a:buClr>
                <a:srgbClr val="FF0000"/>
              </a:buClr>
              <a:buSzPct val="100000"/>
              <a:buChar char="•"/>
            </a:pPr>
            <a:r>
              <a:rPr lang="en-US"/>
              <a:t>Teach problem-solving</a:t>
            </a:r>
            <a:endParaRPr/>
          </a:p>
          <a:p>
            <a:pPr marL="685800" lvl="1" indent="-228600" algn="l" rtl="0">
              <a:lnSpc>
                <a:spcPct val="90000"/>
              </a:lnSpc>
              <a:spcBef>
                <a:spcPts val="500"/>
              </a:spcBef>
              <a:spcAft>
                <a:spcPts val="0"/>
              </a:spcAft>
              <a:buClr>
                <a:schemeClr val="dk1"/>
              </a:buClr>
              <a:buSzPct val="100000"/>
              <a:buChar char="•"/>
            </a:pPr>
            <a:r>
              <a:rPr lang="en-US"/>
              <a:t>Self-management strategies (e.g., calming)</a:t>
            </a:r>
            <a:endParaRPr/>
          </a:p>
          <a:p>
            <a:pPr marL="228600" lvl="0" indent="-228600" algn="l" rtl="0">
              <a:lnSpc>
                <a:spcPct val="90000"/>
              </a:lnSpc>
              <a:spcBef>
                <a:spcPts val="1000"/>
              </a:spcBef>
              <a:spcAft>
                <a:spcPts val="0"/>
              </a:spcAft>
              <a:buClr>
                <a:srgbClr val="FF0000"/>
              </a:buClr>
              <a:buSzPct val="100000"/>
              <a:buChar char="•"/>
            </a:pPr>
            <a:r>
              <a:rPr lang="en-US"/>
              <a:t>Arrange for high rates of academic and social engagement and opportunities for success</a:t>
            </a:r>
            <a:endParaRPr/>
          </a:p>
          <a:p>
            <a:pPr marL="228600" lvl="0" indent="-228600" algn="l" rtl="0">
              <a:lnSpc>
                <a:spcPct val="90000"/>
              </a:lnSpc>
              <a:spcBef>
                <a:spcPts val="1000"/>
              </a:spcBef>
              <a:spcAft>
                <a:spcPts val="0"/>
              </a:spcAft>
              <a:buClr>
                <a:srgbClr val="FF0000"/>
              </a:buClr>
              <a:buSzPct val="100000"/>
              <a:buChar char="•"/>
            </a:pPr>
            <a:r>
              <a:rPr lang="en-US"/>
              <a:t>Use positive reinforcement</a:t>
            </a:r>
            <a:endParaRPr/>
          </a:p>
          <a:p>
            <a:pPr marL="228600" lvl="0" indent="-228600" algn="l" rtl="0">
              <a:lnSpc>
                <a:spcPct val="90000"/>
              </a:lnSpc>
              <a:spcBef>
                <a:spcPts val="1000"/>
              </a:spcBef>
              <a:spcAft>
                <a:spcPts val="0"/>
              </a:spcAft>
              <a:buClr>
                <a:srgbClr val="FF0000"/>
              </a:buClr>
              <a:buSzPct val="100000"/>
              <a:buChar char="•"/>
            </a:pPr>
            <a:r>
              <a:rPr lang="en-US"/>
              <a:t>Assess deviations from desired expectations</a:t>
            </a:r>
            <a:endParaRPr/>
          </a:p>
          <a:p>
            <a:pPr marL="685800" lvl="1" indent="-251459" algn="l" rtl="0">
              <a:lnSpc>
                <a:spcPct val="70000"/>
              </a:lnSpc>
              <a:spcBef>
                <a:spcPts val="500"/>
              </a:spcBef>
              <a:spcAft>
                <a:spcPts val="0"/>
              </a:spcAft>
              <a:buClr>
                <a:schemeClr val="dk1"/>
              </a:buClr>
              <a:buSzPct val="108108"/>
              <a:buChar char="•"/>
            </a:pPr>
            <a:r>
              <a:rPr lang="en-US"/>
              <a:t>Examine academic &amp; behavioral learning history</a:t>
            </a:r>
            <a:endParaRPr/>
          </a:p>
          <a:p>
            <a:pPr marL="685800" lvl="1" indent="-251459" algn="l" rtl="0">
              <a:lnSpc>
                <a:spcPct val="70000"/>
              </a:lnSpc>
              <a:spcBef>
                <a:spcPts val="500"/>
              </a:spcBef>
              <a:spcAft>
                <a:spcPts val="0"/>
              </a:spcAft>
              <a:buClr>
                <a:schemeClr val="dk1"/>
              </a:buClr>
              <a:buSzPct val="108108"/>
              <a:buChar char="•"/>
            </a:pPr>
            <a:r>
              <a:rPr lang="en-US"/>
              <a:t>Identify triggers</a:t>
            </a:r>
            <a:endParaRPr/>
          </a:p>
          <a:p>
            <a:pPr marL="685800" lvl="1" indent="-251459" algn="l" rtl="0">
              <a:lnSpc>
                <a:spcPct val="70000"/>
              </a:lnSpc>
              <a:spcBef>
                <a:spcPts val="500"/>
              </a:spcBef>
              <a:spcAft>
                <a:spcPts val="0"/>
              </a:spcAft>
              <a:buClr>
                <a:schemeClr val="dk1"/>
              </a:buClr>
              <a:buSzPct val="108108"/>
              <a:buChar char="•"/>
            </a:pPr>
            <a:r>
              <a:rPr lang="en-US"/>
              <a:t>Function</a:t>
            </a:r>
            <a:endParaRPr/>
          </a:p>
          <a:p>
            <a:pPr marL="228600" lvl="0" indent="-64135" algn="l" rtl="0">
              <a:lnSpc>
                <a:spcPct val="90000"/>
              </a:lnSpc>
              <a:spcBef>
                <a:spcPts val="1000"/>
              </a:spcBef>
              <a:spcAft>
                <a:spcPts val="0"/>
              </a:spcAft>
              <a:buClr>
                <a:srgbClr val="FF0000"/>
              </a:buClr>
              <a:buSzPct val="100000"/>
              <a:buNone/>
            </a:pPr>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1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Trigger</a:t>
            </a:r>
            <a:endParaRPr/>
          </a:p>
        </p:txBody>
      </p:sp>
      <p:sp>
        <p:nvSpPr>
          <p:cNvPr id="1020" name="Google Shape;1020;p13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590"/>
              <a:buNone/>
            </a:pPr>
            <a:r>
              <a:rPr lang="en-US" sz="2590" b="1" i="1"/>
              <a:t>What is it?</a:t>
            </a:r>
            <a:endParaRPr sz="2590"/>
          </a:p>
          <a:p>
            <a:pPr marL="0" lvl="0" indent="0" algn="l" rtl="0">
              <a:lnSpc>
                <a:spcPct val="80000"/>
              </a:lnSpc>
              <a:spcBef>
                <a:spcPts val="1000"/>
              </a:spcBef>
              <a:spcAft>
                <a:spcPts val="0"/>
              </a:spcAft>
              <a:buSzPts val="2590"/>
              <a:buNone/>
            </a:pPr>
            <a:r>
              <a:rPr lang="en-US" sz="2590"/>
              <a:t>• Something happens that is anxiety provoking or discomforting to the student.</a:t>
            </a:r>
            <a:endParaRPr sz="2590"/>
          </a:p>
          <a:p>
            <a:pPr marL="0" lvl="0" indent="0" algn="l" rtl="0">
              <a:lnSpc>
                <a:spcPct val="80000"/>
              </a:lnSpc>
              <a:spcBef>
                <a:spcPts val="1000"/>
              </a:spcBef>
              <a:spcAft>
                <a:spcPts val="0"/>
              </a:spcAft>
              <a:buClr>
                <a:schemeClr val="dk1"/>
              </a:buClr>
              <a:buSzPts val="2590"/>
              <a:buNone/>
            </a:pPr>
            <a:r>
              <a:rPr lang="en-US" sz="2590" b="1" i="1"/>
              <a:t>Possible Setting or Antecedent Events</a:t>
            </a:r>
            <a:endParaRPr sz="2590"/>
          </a:p>
          <a:p>
            <a:pPr marL="228600" lvl="0" indent="-228600" algn="l" rtl="0">
              <a:lnSpc>
                <a:spcPct val="80000"/>
              </a:lnSpc>
              <a:spcBef>
                <a:spcPts val="1000"/>
              </a:spcBef>
              <a:spcAft>
                <a:spcPts val="0"/>
              </a:spcAft>
              <a:buClr>
                <a:schemeClr val="dk1"/>
              </a:buClr>
              <a:buSzPts val="2590"/>
              <a:buChar char="•"/>
            </a:pPr>
            <a:r>
              <a:rPr lang="en-US" sz="2590"/>
              <a:t>Student experiences a series of unresolved conflicts.</a:t>
            </a:r>
            <a:endParaRPr/>
          </a:p>
          <a:p>
            <a:pPr marL="685800" lvl="1" indent="-228600" algn="l" rtl="0">
              <a:lnSpc>
                <a:spcPct val="80000"/>
              </a:lnSpc>
              <a:spcBef>
                <a:spcPts val="1000"/>
              </a:spcBef>
              <a:spcAft>
                <a:spcPts val="0"/>
              </a:spcAft>
              <a:buClr>
                <a:schemeClr val="dk1"/>
              </a:buClr>
              <a:buSzPts val="2590"/>
              <a:buChar char="•"/>
            </a:pPr>
            <a:r>
              <a:rPr lang="en-US" sz="2000"/>
              <a:t>Repeated failures</a:t>
            </a:r>
            <a:endParaRPr/>
          </a:p>
          <a:p>
            <a:pPr marL="685800" lvl="1" indent="-228600" algn="l" rtl="0">
              <a:lnSpc>
                <a:spcPct val="80000"/>
              </a:lnSpc>
              <a:spcBef>
                <a:spcPts val="1000"/>
              </a:spcBef>
              <a:spcAft>
                <a:spcPts val="0"/>
              </a:spcAft>
              <a:buClr>
                <a:schemeClr val="dk1"/>
              </a:buClr>
              <a:buSzPts val="2590"/>
              <a:buChar char="•"/>
            </a:pPr>
            <a:r>
              <a:rPr lang="en-US" sz="2000"/>
              <a:t>Frequent corrections</a:t>
            </a:r>
            <a:endParaRPr/>
          </a:p>
          <a:p>
            <a:pPr marL="685800" lvl="1" indent="-228600" algn="l" rtl="0">
              <a:lnSpc>
                <a:spcPct val="80000"/>
              </a:lnSpc>
              <a:spcBef>
                <a:spcPts val="1000"/>
              </a:spcBef>
              <a:spcAft>
                <a:spcPts val="0"/>
              </a:spcAft>
              <a:buClr>
                <a:schemeClr val="dk1"/>
              </a:buClr>
              <a:buSzPts val="2590"/>
              <a:buChar char="•"/>
            </a:pPr>
            <a:r>
              <a:rPr lang="en-US" sz="2000"/>
              <a:t>Interpersonal conflicts</a:t>
            </a:r>
            <a:endParaRPr/>
          </a:p>
          <a:p>
            <a:pPr marL="685800" lvl="1" indent="-228600" algn="l" rtl="0">
              <a:lnSpc>
                <a:spcPct val="80000"/>
              </a:lnSpc>
              <a:spcBef>
                <a:spcPts val="1000"/>
              </a:spcBef>
              <a:spcAft>
                <a:spcPts val="0"/>
              </a:spcAft>
              <a:buClr>
                <a:schemeClr val="dk1"/>
              </a:buClr>
              <a:buSzPts val="2590"/>
              <a:buChar char="•"/>
            </a:pPr>
            <a:r>
              <a:rPr lang="en-US" sz="2000"/>
              <a:t>Timelines</a:t>
            </a:r>
            <a:endParaRPr/>
          </a:p>
          <a:p>
            <a:pPr marL="685800" lvl="1" indent="-228600" algn="l" rtl="0">
              <a:lnSpc>
                <a:spcPct val="80000"/>
              </a:lnSpc>
              <a:spcBef>
                <a:spcPts val="1000"/>
              </a:spcBef>
              <a:spcAft>
                <a:spcPts val="0"/>
              </a:spcAft>
              <a:buClr>
                <a:schemeClr val="dk1"/>
              </a:buClr>
              <a:buSzPts val="2590"/>
              <a:buChar char="•"/>
            </a:pPr>
            <a:r>
              <a:rPr lang="en-US" sz="2000"/>
              <a:t>Low rates of positive reinforcement</a:t>
            </a:r>
            <a:endParaRPr sz="2000"/>
          </a:p>
          <a:p>
            <a:pPr marL="0" lvl="0" indent="0" algn="l" rtl="0">
              <a:lnSpc>
                <a:spcPct val="80000"/>
              </a:lnSpc>
              <a:spcBef>
                <a:spcPts val="1000"/>
              </a:spcBef>
              <a:spcAft>
                <a:spcPts val="0"/>
              </a:spcAft>
              <a:buSzPts val="2590"/>
              <a:buNone/>
            </a:pPr>
            <a:endParaRPr sz="2590"/>
          </a:p>
        </p:txBody>
      </p:sp>
      <p:pic>
        <p:nvPicPr>
          <p:cNvPr id="1021" name="Google Shape;1021;p133" descr="https://lh4.googleusercontent.com/Cpsdg9zQz60zf4ki2TGeB5zQ-RG4y9b9X_nGgqeaYHbI2Lk52UouVm7OiIEEXak_3jtzIBNL38bTKviIy2-lWyRLfqH_T6C1rDicPGFtTWz29xcmvL_UJOPJe_DZctvGMagxf2bPHesfWfWr-w"/>
          <p:cNvPicPr preferRelativeResize="0"/>
          <p:nvPr/>
        </p:nvPicPr>
        <p:blipFill rotWithShape="1">
          <a:blip r:embed="rId3">
            <a:alphaModFix/>
          </a:blip>
          <a:srcRect/>
          <a:stretch/>
        </p:blipFill>
        <p:spPr>
          <a:xfrm>
            <a:off x="3912243" y="282574"/>
            <a:ext cx="4603107" cy="1800869"/>
          </a:xfrm>
          <a:prstGeom prst="rect">
            <a:avLst/>
          </a:prstGeom>
          <a:noFill/>
          <a:ln>
            <a:noFill/>
          </a:ln>
        </p:spPr>
      </p:pic>
      <p:sp>
        <p:nvSpPr>
          <p:cNvPr id="1022" name="Google Shape;1022;p133"/>
          <p:cNvSpPr/>
          <p:nvPr/>
        </p:nvSpPr>
        <p:spPr>
          <a:xfrm>
            <a:off x="3434576" y="1282390"/>
            <a:ext cx="869795" cy="289932"/>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134"/>
          <p:cNvSpPr txBox="1">
            <a:spLocks noGrp="1"/>
          </p:cNvSpPr>
          <p:nvPr>
            <p:ph type="title"/>
          </p:nvPr>
        </p:nvSpPr>
        <p:spPr>
          <a:xfrm>
            <a:off x="429491" y="365126"/>
            <a:ext cx="8423564"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Adult Strategies at </a:t>
            </a:r>
            <a:r>
              <a:rPr lang="en-US" i="1"/>
              <a:t>the Trigger Phase</a:t>
            </a:r>
            <a:endParaRPr/>
          </a:p>
        </p:txBody>
      </p:sp>
      <p:sp>
        <p:nvSpPr>
          <p:cNvPr id="1029" name="Google Shape;1029;p13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a:t>Intervention is focused on prevention &amp; redirection. </a:t>
            </a:r>
            <a:endParaRPr/>
          </a:p>
          <a:p>
            <a:pPr marL="685800" lvl="1" indent="-228600" algn="l" rtl="0">
              <a:lnSpc>
                <a:spcPct val="90000"/>
              </a:lnSpc>
              <a:spcBef>
                <a:spcPts val="0"/>
              </a:spcBef>
              <a:spcAft>
                <a:spcPts val="0"/>
              </a:spcAft>
              <a:buClr>
                <a:schemeClr val="dk1"/>
              </a:buClr>
              <a:buSzPts val="2800"/>
              <a:buChar char="•"/>
            </a:pPr>
            <a:r>
              <a:rPr lang="en-US"/>
              <a:t>Consider function of problem behavior in planning/implementing response. </a:t>
            </a:r>
            <a:endParaRPr/>
          </a:p>
          <a:p>
            <a:pPr marL="228600" lvl="0" indent="-228600" algn="l" rtl="0">
              <a:lnSpc>
                <a:spcPct val="90000"/>
              </a:lnSpc>
              <a:spcBef>
                <a:spcPts val="1000"/>
              </a:spcBef>
              <a:spcAft>
                <a:spcPts val="0"/>
              </a:spcAft>
              <a:buSzPts val="2800"/>
              <a:buChar char="•"/>
            </a:pPr>
            <a:r>
              <a:rPr lang="en-US"/>
              <a:t> Remove from or modify problem context. </a:t>
            </a:r>
            <a:endParaRPr/>
          </a:p>
          <a:p>
            <a:pPr marL="685800" lvl="1" indent="-228600" algn="l" rtl="0">
              <a:lnSpc>
                <a:spcPct val="90000"/>
              </a:lnSpc>
              <a:spcBef>
                <a:spcPts val="1000"/>
              </a:spcBef>
              <a:spcAft>
                <a:spcPts val="0"/>
              </a:spcAft>
              <a:buClr>
                <a:schemeClr val="dk1"/>
              </a:buClr>
              <a:buSzPts val="2800"/>
              <a:buChar char="•"/>
            </a:pPr>
            <a:r>
              <a:rPr lang="en-US"/>
              <a:t>Increase opportunities for success. </a:t>
            </a:r>
            <a:endParaRPr/>
          </a:p>
          <a:p>
            <a:pPr marL="685800" lvl="1" indent="-228600" algn="l" rtl="0">
              <a:lnSpc>
                <a:spcPct val="90000"/>
              </a:lnSpc>
              <a:spcBef>
                <a:spcPts val="1000"/>
              </a:spcBef>
              <a:spcAft>
                <a:spcPts val="0"/>
              </a:spcAft>
              <a:buClr>
                <a:schemeClr val="dk1"/>
              </a:buClr>
              <a:buSzPts val="2800"/>
              <a:buChar char="•"/>
            </a:pPr>
            <a:r>
              <a:rPr lang="en-US"/>
              <a:t>Reinforce what has been taught. </a:t>
            </a:r>
            <a:endParaRPr/>
          </a:p>
          <a:p>
            <a:pPr marL="0" lvl="0" indent="0" algn="l" rtl="0">
              <a:lnSpc>
                <a:spcPct val="90000"/>
              </a:lnSpc>
              <a:spcBef>
                <a:spcPts val="1000"/>
              </a:spcBef>
              <a:spcAft>
                <a:spcPts val="0"/>
              </a:spcAft>
              <a:buSzPts val="2800"/>
              <a:buNone/>
            </a:pPr>
            <a:br>
              <a:rPr lang="en-US"/>
            </a:br>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1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Trigger Strategies</a:t>
            </a:r>
            <a:endParaRPr/>
          </a:p>
        </p:txBody>
      </p:sp>
      <p:sp>
        <p:nvSpPr>
          <p:cNvPr id="1036" name="Google Shape;1036;p13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Pre-corrects/prompts</a:t>
            </a:r>
            <a:r>
              <a:rPr lang="en-US"/>
              <a:t> can be given to the student concerning expected behavior (this assumes that the expected behavior has already been taught).</a:t>
            </a:r>
            <a:endParaRPr/>
          </a:p>
          <a:p>
            <a:pPr marL="685800" lvl="1" indent="-228600" algn="l" rtl="0">
              <a:lnSpc>
                <a:spcPct val="90000"/>
              </a:lnSpc>
              <a:spcBef>
                <a:spcPts val="500"/>
              </a:spcBef>
              <a:spcAft>
                <a:spcPts val="0"/>
              </a:spcAft>
              <a:buClr>
                <a:schemeClr val="dk1"/>
              </a:buClr>
              <a:buSzPts val="2400"/>
              <a:buChar char="•"/>
            </a:pPr>
            <a:r>
              <a:rPr lang="en-US"/>
              <a:t>Provide the reminder as part of class directions</a:t>
            </a:r>
            <a:endParaRPr/>
          </a:p>
          <a:p>
            <a:pPr marL="685800" lvl="1" indent="-228600" algn="l" rtl="0">
              <a:lnSpc>
                <a:spcPct val="90000"/>
              </a:lnSpc>
              <a:spcBef>
                <a:spcPts val="500"/>
              </a:spcBef>
              <a:spcAft>
                <a:spcPts val="0"/>
              </a:spcAft>
              <a:buClr>
                <a:schemeClr val="dk1"/>
              </a:buClr>
              <a:buSzPts val="2400"/>
              <a:buChar char="•"/>
            </a:pPr>
            <a:r>
              <a:rPr lang="en-US"/>
              <a:t>Use gestures to prompt expected behavior</a:t>
            </a:r>
            <a:endParaRPr/>
          </a:p>
          <a:p>
            <a:pPr marL="685800" lvl="1" indent="-228600" algn="l" rtl="0">
              <a:lnSpc>
                <a:spcPct val="90000"/>
              </a:lnSpc>
              <a:spcBef>
                <a:spcPts val="500"/>
              </a:spcBef>
              <a:spcAft>
                <a:spcPts val="0"/>
              </a:spcAft>
              <a:buClr>
                <a:schemeClr val="dk1"/>
              </a:buClr>
              <a:buSzPts val="2400"/>
              <a:buChar char="•"/>
            </a:pPr>
            <a:r>
              <a:rPr lang="en-US"/>
              <a:t>Provide choice</a:t>
            </a:r>
            <a:endParaRPr/>
          </a:p>
          <a:p>
            <a:pPr marL="685800" lvl="1" indent="-228600" algn="l" rtl="0">
              <a:lnSpc>
                <a:spcPct val="90000"/>
              </a:lnSpc>
              <a:spcBef>
                <a:spcPts val="500"/>
              </a:spcBef>
              <a:spcAft>
                <a:spcPts val="0"/>
              </a:spcAft>
              <a:buClr>
                <a:schemeClr val="dk1"/>
              </a:buClr>
              <a:buSzPts val="2400"/>
              <a:buChar char="•"/>
            </a:pPr>
            <a:r>
              <a:rPr lang="en-US"/>
              <a:t>Give specific positive feedback when expected behavior is displayed</a:t>
            </a:r>
            <a:endParaRPr/>
          </a:p>
          <a:p>
            <a:pPr marL="228600" lvl="0" indent="-50800" algn="l" rtl="0">
              <a:lnSpc>
                <a:spcPct val="90000"/>
              </a:lnSpc>
              <a:spcBef>
                <a:spcPts val="1000"/>
              </a:spcBef>
              <a:spcAft>
                <a:spcPts val="0"/>
              </a:spcAft>
              <a:buClr>
                <a:srgbClr val="FF0000"/>
              </a:buClr>
              <a:buSzPts val="2800"/>
              <a:buNone/>
            </a:pPr>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13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Trigger Strategies</a:t>
            </a:r>
            <a:endParaRPr/>
          </a:p>
        </p:txBody>
      </p:sp>
      <p:sp>
        <p:nvSpPr>
          <p:cNvPr id="1043" name="Google Shape;1043;p13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3000"/>
              <a:buChar char="•"/>
            </a:pPr>
            <a:r>
              <a:rPr lang="en-US" sz="3000"/>
              <a:t>Modify the context of the trigger BEFORE the trigger occurs.</a:t>
            </a:r>
            <a:endParaRPr sz="3000"/>
          </a:p>
          <a:p>
            <a:pPr marL="685800" lvl="1" indent="-241300" algn="l" rtl="0">
              <a:lnSpc>
                <a:spcPct val="90000"/>
              </a:lnSpc>
              <a:spcBef>
                <a:spcPts val="500"/>
              </a:spcBef>
              <a:spcAft>
                <a:spcPts val="0"/>
              </a:spcAft>
              <a:buClr>
                <a:schemeClr val="dk1"/>
              </a:buClr>
              <a:buSzPts val="2600"/>
              <a:buChar char="•"/>
            </a:pPr>
            <a:r>
              <a:rPr lang="en-US"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The instructions – written, repeated by peer or student</a:t>
            </a:r>
            <a:endParaRPr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endParaRPr>
          </a:p>
          <a:p>
            <a:pPr marL="685800" lvl="1" indent="-241300" algn="l" rtl="0">
              <a:lnSpc>
                <a:spcPct val="90000"/>
              </a:lnSpc>
              <a:spcBef>
                <a:spcPts val="500"/>
              </a:spcBef>
              <a:spcAft>
                <a:spcPts val="0"/>
              </a:spcAft>
              <a:buClr>
                <a:schemeClr val="dk1"/>
              </a:buClr>
              <a:buSzPts val="2600"/>
              <a:buChar char="•"/>
            </a:pPr>
            <a:r>
              <a:rPr lang="en-US"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The task or activity –choices on how to complete</a:t>
            </a:r>
            <a:endParaRPr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endParaRPr>
          </a:p>
          <a:p>
            <a:pPr marL="685800" lvl="1" indent="-241300" algn="l" rtl="0">
              <a:lnSpc>
                <a:spcPct val="90000"/>
              </a:lnSpc>
              <a:spcBef>
                <a:spcPts val="500"/>
              </a:spcBef>
              <a:spcAft>
                <a:spcPts val="0"/>
              </a:spcAft>
              <a:buClr>
                <a:schemeClr val="dk1"/>
              </a:buClr>
              <a:buSzPts val="2600"/>
              <a:buChar char="•"/>
            </a:pPr>
            <a:r>
              <a:rPr lang="en-US"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Schedule – how much to be completed</a:t>
            </a:r>
            <a:endParaRPr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endParaRPr>
          </a:p>
          <a:p>
            <a:pPr marL="685800" lvl="1" indent="-241300" algn="l" rtl="0">
              <a:lnSpc>
                <a:spcPct val="90000"/>
              </a:lnSpc>
              <a:spcBef>
                <a:spcPts val="500"/>
              </a:spcBef>
              <a:spcAft>
                <a:spcPts val="0"/>
              </a:spcAft>
              <a:buClr>
                <a:schemeClr val="dk1"/>
              </a:buClr>
              <a:buSzPts val="2600"/>
              <a:buChar char="•"/>
            </a:pPr>
            <a:r>
              <a:rPr lang="en-US"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Seating arrangement – working area, work with a partner, isolated, bouncy ball</a:t>
            </a:r>
            <a:endParaRPr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endParaRPr>
          </a:p>
          <a:p>
            <a:pPr marL="685800" lvl="1" indent="-241300" algn="l" rtl="0">
              <a:lnSpc>
                <a:spcPct val="90000"/>
              </a:lnSpc>
              <a:spcBef>
                <a:spcPts val="500"/>
              </a:spcBef>
              <a:spcAft>
                <a:spcPts val="0"/>
              </a:spcAft>
              <a:buClr>
                <a:schemeClr val="dk1"/>
              </a:buClr>
              <a:buSzPts val="2600"/>
              <a:buChar char="•"/>
            </a:pPr>
            <a:r>
              <a:rPr lang="en-US"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Curriculum – modify</a:t>
            </a:r>
            <a:endParaRPr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endParaRPr>
          </a:p>
          <a:p>
            <a:pPr marL="0" lvl="0" indent="0" algn="l" rtl="0">
              <a:lnSpc>
                <a:spcPct val="90000"/>
              </a:lnSpc>
              <a:spcBef>
                <a:spcPts val="1000"/>
              </a:spcBef>
              <a:spcAft>
                <a:spcPts val="0"/>
              </a:spcAft>
              <a:buSzPts val="2800"/>
              <a:buNone/>
            </a:pPr>
            <a:r>
              <a:rPr lang="en-US"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*keep to a minimum and normalize changes</a:t>
            </a:r>
            <a:br>
              <a:rPr lang="en-US"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br>
            <a:endParaRPr sz="260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1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Agitation</a:t>
            </a:r>
            <a:endParaRPr/>
          </a:p>
        </p:txBody>
      </p:sp>
      <p:sp>
        <p:nvSpPr>
          <p:cNvPr id="1049" name="Google Shape;1049;p13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590"/>
              <a:buNone/>
            </a:pPr>
            <a:r>
              <a:rPr lang="en-US" sz="2590" b="1" i="1"/>
              <a:t>What is it?</a:t>
            </a:r>
            <a:endParaRPr sz="2590"/>
          </a:p>
          <a:p>
            <a:pPr marL="228600" lvl="0" indent="-228600" algn="l" rtl="0">
              <a:lnSpc>
                <a:spcPct val="80000"/>
              </a:lnSpc>
              <a:spcBef>
                <a:spcPts val="1000"/>
              </a:spcBef>
              <a:spcAft>
                <a:spcPts val="0"/>
              </a:spcAft>
              <a:buSzPts val="2590"/>
              <a:buChar char="•"/>
            </a:pPr>
            <a:r>
              <a:rPr lang="en-US" sz="2590"/>
              <a:t>Characterized by emotional responses (e.g., anger, depression, worry, anxiety, and frustration.</a:t>
            </a:r>
            <a:endParaRPr/>
          </a:p>
          <a:p>
            <a:pPr marL="0" lvl="0" indent="0" algn="l" rtl="0">
              <a:lnSpc>
                <a:spcPct val="80000"/>
              </a:lnSpc>
              <a:spcBef>
                <a:spcPts val="1000"/>
              </a:spcBef>
              <a:spcAft>
                <a:spcPts val="0"/>
              </a:spcAft>
              <a:buSzPts val="2590"/>
              <a:buNone/>
            </a:pPr>
            <a:r>
              <a:rPr lang="en-US" sz="2590" b="1" i="1"/>
              <a:t>What does it look like?</a:t>
            </a:r>
            <a:endParaRPr sz="2590"/>
          </a:p>
          <a:p>
            <a:pPr marL="228600" lvl="0" indent="-228600" algn="l" rtl="0">
              <a:lnSpc>
                <a:spcPct val="80000"/>
              </a:lnSpc>
              <a:spcBef>
                <a:spcPts val="1000"/>
              </a:spcBef>
              <a:spcAft>
                <a:spcPts val="0"/>
              </a:spcAft>
              <a:buSzPts val="2590"/>
              <a:buChar char="•"/>
            </a:pPr>
            <a:r>
              <a:rPr lang="en-US" sz="2590"/>
              <a:t>Student exhibits increase in unfocused behavior.</a:t>
            </a:r>
            <a:endParaRPr/>
          </a:p>
          <a:p>
            <a:pPr marL="685800" lvl="1" indent="-228600" algn="l" rtl="0">
              <a:lnSpc>
                <a:spcPct val="80000"/>
              </a:lnSpc>
              <a:spcBef>
                <a:spcPts val="1000"/>
              </a:spcBef>
              <a:spcAft>
                <a:spcPts val="0"/>
              </a:spcAft>
              <a:buClr>
                <a:schemeClr val="dk1"/>
              </a:buClr>
              <a:buSzPts val="2590"/>
              <a:buChar char="•"/>
            </a:pPr>
            <a:r>
              <a:rPr lang="en-US" sz="2000"/>
              <a:t>Increase in movement</a:t>
            </a:r>
            <a:endParaRPr/>
          </a:p>
          <a:p>
            <a:pPr marL="685800" lvl="1" indent="-228600" algn="l" rtl="0">
              <a:lnSpc>
                <a:spcPct val="80000"/>
              </a:lnSpc>
              <a:spcBef>
                <a:spcPts val="1000"/>
              </a:spcBef>
              <a:spcAft>
                <a:spcPts val="0"/>
              </a:spcAft>
              <a:buClr>
                <a:schemeClr val="dk1"/>
              </a:buClr>
              <a:buSzPts val="2590"/>
              <a:buChar char="•"/>
            </a:pPr>
            <a:r>
              <a:rPr lang="en-US" sz="2000"/>
              <a:t>Off-task</a:t>
            </a:r>
            <a:endParaRPr/>
          </a:p>
          <a:p>
            <a:pPr marL="685800" lvl="1" indent="-228600" algn="l" rtl="0">
              <a:lnSpc>
                <a:spcPct val="80000"/>
              </a:lnSpc>
              <a:spcBef>
                <a:spcPts val="1000"/>
              </a:spcBef>
              <a:spcAft>
                <a:spcPts val="0"/>
              </a:spcAft>
              <a:buClr>
                <a:schemeClr val="dk1"/>
              </a:buClr>
              <a:buSzPts val="2590"/>
              <a:buChar char="•"/>
            </a:pPr>
            <a:r>
              <a:rPr lang="en-US" sz="2000"/>
              <a:t>Out of seat</a:t>
            </a:r>
            <a:endParaRPr/>
          </a:p>
          <a:p>
            <a:pPr marL="685800" lvl="1" indent="-228600" algn="l" rtl="0">
              <a:lnSpc>
                <a:spcPct val="80000"/>
              </a:lnSpc>
              <a:spcBef>
                <a:spcPts val="1000"/>
              </a:spcBef>
              <a:spcAft>
                <a:spcPts val="0"/>
              </a:spcAft>
              <a:buClr>
                <a:schemeClr val="dk1"/>
              </a:buClr>
              <a:buSzPts val="2590"/>
              <a:buChar char="•"/>
            </a:pPr>
            <a:r>
              <a:rPr lang="en-US" sz="2000"/>
              <a:t>Talking with others</a:t>
            </a:r>
            <a:endParaRPr/>
          </a:p>
          <a:p>
            <a:pPr marL="685800" lvl="1" indent="-228600" algn="l" rtl="0">
              <a:lnSpc>
                <a:spcPct val="80000"/>
              </a:lnSpc>
              <a:spcBef>
                <a:spcPts val="1000"/>
              </a:spcBef>
              <a:spcAft>
                <a:spcPts val="0"/>
              </a:spcAft>
              <a:buClr>
                <a:schemeClr val="dk1"/>
              </a:buClr>
              <a:buSzPts val="2590"/>
              <a:buChar char="•"/>
            </a:pPr>
            <a:r>
              <a:rPr lang="en-US" sz="2000"/>
              <a:t>Social withdrawal</a:t>
            </a:r>
            <a:endParaRPr sz="2000"/>
          </a:p>
          <a:p>
            <a:pPr marL="228600" lvl="0" indent="-64135" algn="l" rtl="0">
              <a:lnSpc>
                <a:spcPct val="80000"/>
              </a:lnSpc>
              <a:spcBef>
                <a:spcPts val="1000"/>
              </a:spcBef>
              <a:spcAft>
                <a:spcPts val="0"/>
              </a:spcAft>
              <a:buClr>
                <a:srgbClr val="FF0000"/>
              </a:buClr>
              <a:buSzPts val="2590"/>
              <a:buNone/>
            </a:pPr>
            <a:endParaRPr sz="2590"/>
          </a:p>
        </p:txBody>
      </p:sp>
      <p:pic>
        <p:nvPicPr>
          <p:cNvPr id="1050" name="Google Shape;1050;p137" descr="https://lh4.googleusercontent.com/Cpsdg9zQz60zf4ki2TGeB5zQ-RG4y9b9X_nGgqeaYHbI2Lk52UouVm7OiIEEXak_3jtzIBNL38bTKviIy2-lWyRLfqH_T6C1rDicPGFtTWz29xcmvL_UJOPJe_DZctvGMagxf2bPHesfWfWr-w"/>
          <p:cNvPicPr preferRelativeResize="0"/>
          <p:nvPr/>
        </p:nvPicPr>
        <p:blipFill rotWithShape="1">
          <a:blip r:embed="rId3">
            <a:alphaModFix/>
          </a:blip>
          <a:srcRect/>
          <a:stretch/>
        </p:blipFill>
        <p:spPr>
          <a:xfrm>
            <a:off x="3912243" y="365126"/>
            <a:ext cx="4603107" cy="1800869"/>
          </a:xfrm>
          <a:prstGeom prst="rect">
            <a:avLst/>
          </a:prstGeom>
          <a:noFill/>
          <a:ln>
            <a:noFill/>
          </a:ln>
        </p:spPr>
      </p:pic>
      <p:sp>
        <p:nvSpPr>
          <p:cNvPr id="1051" name="Google Shape;1051;p137"/>
          <p:cNvSpPr/>
          <p:nvPr/>
        </p:nvSpPr>
        <p:spPr>
          <a:xfrm>
            <a:off x="4226312" y="1215483"/>
            <a:ext cx="490654" cy="167268"/>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138"/>
          <p:cNvSpPr txBox="1">
            <a:spLocks noGrp="1"/>
          </p:cNvSpPr>
          <p:nvPr>
            <p:ph type="title"/>
          </p:nvPr>
        </p:nvSpPr>
        <p:spPr>
          <a:xfrm>
            <a:off x="415636" y="365126"/>
            <a:ext cx="8099714"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Adult Strategies </a:t>
            </a:r>
            <a:r>
              <a:rPr lang="en-US" i="1"/>
              <a:t>at Agitation Phase</a:t>
            </a:r>
            <a:endParaRPr/>
          </a:p>
        </p:txBody>
      </p:sp>
      <p:sp>
        <p:nvSpPr>
          <p:cNvPr id="1057" name="Google Shape;1057;p13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3000"/>
              <a:buChar char="•"/>
            </a:pPr>
            <a:r>
              <a:rPr lang="en-US" sz="3000"/>
              <a:t>Intervention is focused on reducing anxiety.</a:t>
            </a:r>
            <a:endParaRPr sz="3000"/>
          </a:p>
          <a:p>
            <a:pPr marL="685800" lvl="1" indent="-254000" algn="l" rtl="0">
              <a:lnSpc>
                <a:spcPct val="90000"/>
              </a:lnSpc>
              <a:spcBef>
                <a:spcPts val="500"/>
              </a:spcBef>
              <a:spcAft>
                <a:spcPts val="0"/>
              </a:spcAft>
              <a:buClr>
                <a:schemeClr val="dk1"/>
              </a:buClr>
              <a:buSzPts val="2800"/>
              <a:buChar char="•"/>
            </a:pPr>
            <a:r>
              <a:rPr lang="en-US" sz="2800"/>
              <a:t>Consider function of problem behavior in planning/implementing response. </a:t>
            </a:r>
            <a:endParaRPr sz="2800"/>
          </a:p>
          <a:p>
            <a:pPr marL="685800" lvl="1" indent="-254000" algn="l" rtl="0">
              <a:lnSpc>
                <a:spcPct val="90000"/>
              </a:lnSpc>
              <a:spcBef>
                <a:spcPts val="500"/>
              </a:spcBef>
              <a:spcAft>
                <a:spcPts val="0"/>
              </a:spcAft>
              <a:buClr>
                <a:schemeClr val="dk1"/>
              </a:buClr>
              <a:buSzPts val="2800"/>
              <a:buChar char="•"/>
            </a:pPr>
            <a:r>
              <a:rPr lang="en-US" sz="2800"/>
              <a:t>Make structural/environmental modifications.</a:t>
            </a:r>
            <a:endParaRPr sz="2800"/>
          </a:p>
          <a:p>
            <a:pPr marL="685800" lvl="1" indent="-254000" algn="l" rtl="0">
              <a:lnSpc>
                <a:spcPct val="90000"/>
              </a:lnSpc>
              <a:spcBef>
                <a:spcPts val="500"/>
              </a:spcBef>
              <a:spcAft>
                <a:spcPts val="0"/>
              </a:spcAft>
              <a:buClr>
                <a:schemeClr val="dk1"/>
              </a:buClr>
              <a:buSzPts val="2800"/>
              <a:buChar char="•"/>
            </a:pPr>
            <a:r>
              <a:rPr lang="en-US" sz="2800"/>
              <a:t>Provide reasonable options &amp; choices.</a:t>
            </a:r>
            <a:endParaRPr sz="2800"/>
          </a:p>
          <a:p>
            <a:pPr marL="685800" lvl="1" indent="-254000" algn="l" rtl="0">
              <a:lnSpc>
                <a:spcPct val="90000"/>
              </a:lnSpc>
              <a:spcBef>
                <a:spcPts val="500"/>
              </a:spcBef>
              <a:spcAft>
                <a:spcPts val="0"/>
              </a:spcAft>
              <a:buClr>
                <a:schemeClr val="dk1"/>
              </a:buClr>
              <a:buSzPts val="2800"/>
              <a:buChar char="•"/>
            </a:pPr>
            <a:r>
              <a:rPr lang="en-US" sz="2800"/>
              <a:t>Involve the student in successful engagements.</a:t>
            </a:r>
            <a:endParaRPr sz="280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1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Agitation Strategies</a:t>
            </a:r>
            <a:endParaRPr/>
          </a:p>
        </p:txBody>
      </p:sp>
      <p:sp>
        <p:nvSpPr>
          <p:cNvPr id="1064" name="Google Shape;1064;p13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a:t>Show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empathy</a:t>
            </a:r>
            <a:r>
              <a:rPr lang="en-US"/>
              <a:t> – understand and recognize that there is a problem; acknowledge feelings</a:t>
            </a:r>
            <a:endParaRPr/>
          </a:p>
          <a:p>
            <a:pPr marL="228600" lvl="0" indent="-228600" algn="l" rtl="0">
              <a:lnSpc>
                <a:spcPct val="90000"/>
              </a:lnSpc>
              <a:spcBef>
                <a:spcPts val="1000"/>
              </a:spcBef>
              <a:spcAft>
                <a:spcPts val="0"/>
              </a:spcAft>
              <a:buSzPts val="2800"/>
              <a:buChar char="•"/>
            </a:pPr>
            <a:r>
              <a:rPr lang="en-US"/>
              <a:t>Assist student to focus on task – provide additional example or help get started</a:t>
            </a:r>
            <a:endParaRPr/>
          </a:p>
          <a:p>
            <a:pPr marL="228600" lvl="0" indent="-228600" algn="l" rtl="0">
              <a:lnSpc>
                <a:spcPct val="90000"/>
              </a:lnSpc>
              <a:spcBef>
                <a:spcPts val="1000"/>
              </a:spcBef>
              <a:spcAft>
                <a:spcPts val="0"/>
              </a:spcAft>
              <a:buSzPts val="2800"/>
              <a:buChar char="•"/>
            </a:pPr>
            <a:r>
              <a:rPr lang="en-US"/>
              <a:t>Allow student to work away from others</a:t>
            </a:r>
            <a:endParaRPr/>
          </a:p>
          <a:p>
            <a:pPr marL="228600" lvl="0" indent="-228600" algn="l" rtl="0">
              <a:lnSpc>
                <a:spcPct val="90000"/>
              </a:lnSpc>
              <a:spcBef>
                <a:spcPts val="1000"/>
              </a:spcBef>
              <a:spcAft>
                <a:spcPts val="0"/>
              </a:spcAft>
              <a:buSzPts val="2800"/>
              <a:buChar char="•"/>
            </a:pPr>
            <a:r>
              <a:rPr lang="en-US"/>
              <a:t>Provide assurance they can complete task and additional time if needed</a:t>
            </a:r>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B5A6"/>
        </a:solidFill>
        <a:effectLst/>
      </p:bgPr>
    </p:bg>
    <p:spTree>
      <p:nvGrpSpPr>
        <p:cNvPr id="1" name="Shape 154"/>
        <p:cNvGrpSpPr/>
        <p:nvPr/>
      </p:nvGrpSpPr>
      <p:grpSpPr>
        <a:xfrm>
          <a:off x="0" y="0"/>
          <a:ext cx="0" cy="0"/>
          <a:chOff x="0" y="0"/>
          <a:chExt cx="0" cy="0"/>
        </a:xfrm>
      </p:grpSpPr>
      <p:sp>
        <p:nvSpPr>
          <p:cNvPr id="155" name="Google Shape;155;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Attention Signal</a:t>
            </a:r>
            <a:endParaRPr/>
          </a:p>
        </p:txBody>
      </p:sp>
      <p:sp>
        <p:nvSpPr>
          <p:cNvPr id="156" name="Google Shape;156;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14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Agitation Strategies</a:t>
            </a:r>
            <a:endParaRPr/>
          </a:p>
        </p:txBody>
      </p:sp>
      <p:sp>
        <p:nvSpPr>
          <p:cNvPr id="1071" name="Google Shape;1071;p14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a:t>Permit preferred activity – set parameters </a:t>
            </a:r>
            <a:endParaRPr/>
          </a:p>
          <a:p>
            <a:pPr marL="228600" lvl="0" indent="-228600" algn="l" rtl="0">
              <a:lnSpc>
                <a:spcPct val="90000"/>
              </a:lnSpc>
              <a:spcBef>
                <a:spcPts val="1000"/>
              </a:spcBef>
              <a:spcAft>
                <a:spcPts val="0"/>
              </a:spcAft>
              <a:buSzPts val="2800"/>
              <a:buChar char="•"/>
            </a:pPr>
            <a:r>
              <a:rPr lang="en-US"/>
              <a:t>Stay close to student</a:t>
            </a:r>
            <a:endParaRPr/>
          </a:p>
          <a:p>
            <a:pPr marL="228600" lvl="0" indent="-228600" algn="l" rtl="0">
              <a:lnSpc>
                <a:spcPct val="90000"/>
              </a:lnSpc>
              <a:spcBef>
                <a:spcPts val="1000"/>
              </a:spcBef>
              <a:spcAft>
                <a:spcPts val="0"/>
              </a:spcAft>
              <a:buSzPts val="2800"/>
              <a:buChar char="•"/>
            </a:pPr>
            <a:r>
              <a:rPr lang="en-US"/>
              <a:t>Modify assignment to be more individualized or one that requires little effort</a:t>
            </a:r>
            <a:endParaRPr/>
          </a:p>
          <a:p>
            <a:pPr marL="228600" lvl="0" indent="-228600" algn="l" rtl="0">
              <a:lnSpc>
                <a:spcPct val="90000"/>
              </a:lnSpc>
              <a:spcBef>
                <a:spcPts val="1000"/>
              </a:spcBef>
              <a:spcAft>
                <a:spcPts val="0"/>
              </a:spcAft>
              <a:buSzPts val="2800"/>
              <a:buChar char="•"/>
            </a:pPr>
            <a:r>
              <a:rPr lang="en-US"/>
              <a:t>Allow student to move – pass out papers, run an errand, stand at a podium, sit on bouncy ball</a:t>
            </a:r>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1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Acceleration</a:t>
            </a:r>
            <a:endParaRPr/>
          </a:p>
        </p:txBody>
      </p:sp>
      <p:sp>
        <p:nvSpPr>
          <p:cNvPr id="1077" name="Google Shape;1077;p14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590"/>
              <a:buNone/>
            </a:pPr>
            <a:r>
              <a:rPr lang="en-US" sz="2590" b="1" i="1"/>
              <a:t>What is it?</a:t>
            </a:r>
            <a:endParaRPr sz="2590"/>
          </a:p>
          <a:p>
            <a:pPr marL="228600" lvl="0" indent="-228600" algn="l" rtl="0">
              <a:lnSpc>
                <a:spcPct val="80000"/>
              </a:lnSpc>
              <a:spcBef>
                <a:spcPts val="1000"/>
              </a:spcBef>
              <a:spcAft>
                <a:spcPts val="0"/>
              </a:spcAft>
              <a:buClr>
                <a:srgbClr val="FF0000"/>
              </a:buClr>
              <a:buSzPts val="2590"/>
              <a:buChar char="•"/>
            </a:pPr>
            <a:r>
              <a:rPr lang="en-US" sz="2590"/>
              <a:t>Escalated behaviors intended to test limits. Student is looking for ways to draw other people, peers or adults, into a struggle.</a:t>
            </a:r>
            <a:endParaRPr sz="2590"/>
          </a:p>
          <a:p>
            <a:pPr marL="0" lvl="0" indent="0" algn="l" rtl="0">
              <a:lnSpc>
                <a:spcPct val="80000"/>
              </a:lnSpc>
              <a:spcBef>
                <a:spcPts val="1000"/>
              </a:spcBef>
              <a:spcAft>
                <a:spcPts val="0"/>
              </a:spcAft>
              <a:buSzPts val="2590"/>
              <a:buNone/>
            </a:pPr>
            <a:r>
              <a:rPr lang="en-US" sz="2590" b="1" i="1"/>
              <a:t>What does it look like?</a:t>
            </a:r>
            <a:endParaRPr sz="2590"/>
          </a:p>
          <a:p>
            <a:pPr marL="228600" lvl="0" indent="-228600" algn="l" rtl="0">
              <a:lnSpc>
                <a:spcPct val="80000"/>
              </a:lnSpc>
              <a:spcBef>
                <a:spcPts val="1000"/>
              </a:spcBef>
              <a:spcAft>
                <a:spcPts val="0"/>
              </a:spcAft>
              <a:buClr>
                <a:srgbClr val="FF0000"/>
              </a:buClr>
              <a:buSzPts val="2590"/>
              <a:buChar char="•"/>
            </a:pPr>
            <a:r>
              <a:rPr lang="en-US" sz="2590"/>
              <a:t>Student displays focused behavior.</a:t>
            </a:r>
            <a:endParaRPr/>
          </a:p>
          <a:p>
            <a:pPr marL="685800" lvl="1" indent="-228600" algn="l" rtl="0">
              <a:lnSpc>
                <a:spcPct val="80000"/>
              </a:lnSpc>
              <a:spcBef>
                <a:spcPts val="1000"/>
              </a:spcBef>
              <a:spcAft>
                <a:spcPts val="0"/>
              </a:spcAft>
              <a:buClr>
                <a:srgbClr val="FF0000"/>
              </a:buClr>
              <a:buSzPts val="2590"/>
              <a:buChar char="•"/>
            </a:pPr>
            <a:r>
              <a:rPr lang="en-US" sz="2000"/>
              <a:t>Partial compliance with a direction</a:t>
            </a:r>
            <a:endParaRPr/>
          </a:p>
          <a:p>
            <a:pPr marL="685800" lvl="1" indent="-228600" algn="l" rtl="0">
              <a:lnSpc>
                <a:spcPct val="80000"/>
              </a:lnSpc>
              <a:spcBef>
                <a:spcPts val="1000"/>
              </a:spcBef>
              <a:spcAft>
                <a:spcPts val="0"/>
              </a:spcAft>
              <a:buClr>
                <a:srgbClr val="FF0000"/>
              </a:buClr>
              <a:buSzPts val="2590"/>
              <a:buChar char="•"/>
            </a:pPr>
            <a:r>
              <a:rPr lang="en-US" sz="2000"/>
              <a:t>High intensity</a:t>
            </a:r>
            <a:endParaRPr/>
          </a:p>
          <a:p>
            <a:pPr marL="685800" lvl="1" indent="-228600" algn="l" rtl="0">
              <a:lnSpc>
                <a:spcPct val="80000"/>
              </a:lnSpc>
              <a:spcBef>
                <a:spcPts val="1000"/>
              </a:spcBef>
              <a:spcAft>
                <a:spcPts val="0"/>
              </a:spcAft>
              <a:buClr>
                <a:srgbClr val="FF0000"/>
              </a:buClr>
              <a:buSzPts val="2590"/>
              <a:buChar char="•"/>
            </a:pPr>
            <a:r>
              <a:rPr lang="en-US" sz="2000"/>
              <a:t>Threatening</a:t>
            </a:r>
            <a:endParaRPr/>
          </a:p>
          <a:p>
            <a:pPr marL="685800" lvl="1" indent="-228600" algn="l" rtl="0">
              <a:lnSpc>
                <a:spcPct val="80000"/>
              </a:lnSpc>
              <a:spcBef>
                <a:spcPts val="1000"/>
              </a:spcBef>
              <a:spcAft>
                <a:spcPts val="0"/>
              </a:spcAft>
              <a:buClr>
                <a:srgbClr val="FF0000"/>
              </a:buClr>
              <a:buSzPts val="2590"/>
              <a:buChar char="•"/>
            </a:pP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Personal</a:t>
            </a:r>
            <a:endParaRPr sz="2000"/>
          </a:p>
          <a:p>
            <a:pPr marL="0" lvl="0" indent="0" algn="l" rtl="0">
              <a:lnSpc>
                <a:spcPct val="80000"/>
              </a:lnSpc>
              <a:spcBef>
                <a:spcPts val="1000"/>
              </a:spcBef>
              <a:spcAft>
                <a:spcPts val="0"/>
              </a:spcAft>
              <a:buSzPts val="2590"/>
              <a:buNone/>
            </a:pPr>
            <a:endParaRPr sz="2590"/>
          </a:p>
        </p:txBody>
      </p:sp>
      <p:pic>
        <p:nvPicPr>
          <p:cNvPr id="1078" name="Google Shape;1078;p141" descr="https://lh4.googleusercontent.com/Cpsdg9zQz60zf4ki2TGeB5zQ-RG4y9b9X_nGgqeaYHbI2Lk52UouVm7OiIEEXak_3jtzIBNL38bTKviIy2-lWyRLfqH_T6C1rDicPGFtTWz29xcmvL_UJOPJe_DZctvGMagxf2bPHesfWfWr-w"/>
          <p:cNvPicPr preferRelativeResize="0"/>
          <p:nvPr/>
        </p:nvPicPr>
        <p:blipFill rotWithShape="1">
          <a:blip r:embed="rId3">
            <a:alphaModFix/>
          </a:blip>
          <a:srcRect/>
          <a:stretch/>
        </p:blipFill>
        <p:spPr>
          <a:xfrm>
            <a:off x="3912243" y="282574"/>
            <a:ext cx="4603107" cy="1800869"/>
          </a:xfrm>
          <a:prstGeom prst="rect">
            <a:avLst/>
          </a:prstGeom>
          <a:noFill/>
          <a:ln>
            <a:noFill/>
          </a:ln>
        </p:spPr>
      </p:pic>
      <p:sp>
        <p:nvSpPr>
          <p:cNvPr id="1079" name="Google Shape;1079;p141"/>
          <p:cNvSpPr/>
          <p:nvPr/>
        </p:nvSpPr>
        <p:spPr>
          <a:xfrm>
            <a:off x="4159405" y="814039"/>
            <a:ext cx="524107" cy="200722"/>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1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Adult Strategies </a:t>
            </a:r>
            <a:r>
              <a:rPr lang="en-US" i="1"/>
              <a:t>at the Acceleration Phase</a:t>
            </a:r>
            <a:endParaRPr/>
          </a:p>
        </p:txBody>
      </p:sp>
      <p:sp>
        <p:nvSpPr>
          <p:cNvPr id="1085" name="Google Shape;1085;p14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a:t>Intervention is focused on safety</a:t>
            </a:r>
            <a:endParaRPr/>
          </a:p>
          <a:p>
            <a:pPr marL="685800" lvl="1" indent="-228600" algn="l" rtl="0">
              <a:lnSpc>
                <a:spcPct val="90000"/>
              </a:lnSpc>
              <a:spcBef>
                <a:spcPts val="0"/>
              </a:spcBef>
              <a:spcAft>
                <a:spcPts val="0"/>
              </a:spcAft>
              <a:buClr>
                <a:schemeClr val="dk1"/>
              </a:buClr>
              <a:buSzPts val="2800"/>
              <a:buChar char="•"/>
            </a:pPr>
            <a:r>
              <a:rPr lang="en-US"/>
              <a:t>Move slowly and deliberately to keep all safe</a:t>
            </a:r>
            <a:endParaRPr/>
          </a:p>
          <a:p>
            <a:pPr marL="685800" lvl="1" indent="-228600" algn="l" rtl="0">
              <a:lnSpc>
                <a:spcPct val="90000"/>
              </a:lnSpc>
              <a:spcBef>
                <a:spcPts val="0"/>
              </a:spcBef>
              <a:spcAft>
                <a:spcPts val="0"/>
              </a:spcAft>
              <a:buClr>
                <a:schemeClr val="dk1"/>
              </a:buClr>
              <a:buSzPts val="2800"/>
              <a:buChar char="•"/>
            </a:pPr>
            <a:r>
              <a:rPr lang="en-US"/>
              <a:t>Be Brief – Use FEW words</a:t>
            </a:r>
            <a:endParaRPr/>
          </a:p>
          <a:p>
            <a:pPr marL="685800" lvl="1" indent="-228600" algn="l" rtl="0">
              <a:lnSpc>
                <a:spcPct val="90000"/>
              </a:lnSpc>
              <a:spcBef>
                <a:spcPts val="0"/>
              </a:spcBef>
              <a:spcAft>
                <a:spcPts val="0"/>
              </a:spcAft>
              <a:buClr>
                <a:schemeClr val="dk1"/>
              </a:buClr>
              <a:buSzPts val="2800"/>
              <a:buChar char="•"/>
            </a:pPr>
            <a:r>
              <a:rPr lang="en-US"/>
              <a:t>Remove all triggering &amp; competing maintaining factors</a:t>
            </a:r>
            <a:endParaRPr/>
          </a:p>
          <a:p>
            <a:pPr marL="685800" lvl="1" indent="-228600" algn="l" rtl="0">
              <a:lnSpc>
                <a:spcPct val="90000"/>
              </a:lnSpc>
              <a:spcBef>
                <a:spcPts val="0"/>
              </a:spcBef>
              <a:spcAft>
                <a:spcPts val="0"/>
              </a:spcAft>
              <a:buClr>
                <a:schemeClr val="dk1"/>
              </a:buClr>
              <a:buSzPts val="2800"/>
              <a:buChar char="•"/>
            </a:pPr>
            <a:r>
              <a:rPr lang="en-US"/>
              <a:t>Follow crisis prevention procedures</a:t>
            </a:r>
            <a:endParaRPr/>
          </a:p>
          <a:p>
            <a:pPr marL="685800" lvl="1" indent="-228600" algn="l" rtl="0">
              <a:lnSpc>
                <a:spcPct val="90000"/>
              </a:lnSpc>
              <a:spcBef>
                <a:spcPts val="0"/>
              </a:spcBef>
              <a:spcAft>
                <a:spcPts val="0"/>
              </a:spcAft>
              <a:buClr>
                <a:schemeClr val="dk1"/>
              </a:buClr>
              <a:buSzPts val="2800"/>
              <a:buChar char="•"/>
            </a:pPr>
            <a:r>
              <a:rPr lang="en-US"/>
              <a:t>Withdraw if problem behavior escalates</a:t>
            </a:r>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1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Acceleration Strategies</a:t>
            </a:r>
            <a:endParaRPr/>
          </a:p>
        </p:txBody>
      </p:sp>
      <p:sp>
        <p:nvSpPr>
          <p:cNvPr id="1091" name="Google Shape;1091;p14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590"/>
              <a:buChar char="•"/>
            </a:pPr>
            <a:r>
              <a:rPr lang="en-US" sz="2590"/>
              <a:t>Remain calm and respectful</a:t>
            </a:r>
            <a:endParaRPr/>
          </a:p>
          <a:p>
            <a:pPr marL="228600" lvl="0" indent="-228600" algn="l" rtl="0">
              <a:lnSpc>
                <a:spcPct val="80000"/>
              </a:lnSpc>
              <a:spcBef>
                <a:spcPts val="1000"/>
              </a:spcBef>
              <a:spcAft>
                <a:spcPts val="0"/>
              </a:spcAft>
              <a:buSzPts val="2590"/>
              <a:buChar char="•"/>
            </a:pPr>
            <a:r>
              <a:rPr lang="en-US" sz="2590"/>
              <a:t>Approach in a non threatening way</a:t>
            </a:r>
            <a:endParaRPr/>
          </a:p>
          <a:p>
            <a:pPr marL="228600" lvl="0" indent="-228600" algn="l" rtl="0">
              <a:lnSpc>
                <a:spcPct val="80000"/>
              </a:lnSpc>
              <a:spcBef>
                <a:spcPts val="1000"/>
              </a:spcBef>
              <a:spcAft>
                <a:spcPts val="0"/>
              </a:spcAft>
              <a:buSzPts val="2590"/>
              <a:buChar char="•"/>
            </a:pPr>
            <a:r>
              <a:rPr lang="en-US" sz="2590"/>
              <a:t>Use student’s name and remind of expected behavior</a:t>
            </a:r>
            <a:endParaRPr/>
          </a:p>
          <a:p>
            <a:pPr marL="228600" lvl="0" indent="-228600" algn="l" rtl="0">
              <a:lnSpc>
                <a:spcPct val="80000"/>
              </a:lnSpc>
              <a:spcBef>
                <a:spcPts val="1000"/>
              </a:spcBef>
              <a:spcAft>
                <a:spcPts val="0"/>
              </a:spcAft>
              <a:buSzPts val="2590"/>
              <a:buChar char="•"/>
            </a:pPr>
            <a:r>
              <a:rPr lang="en-US" sz="2590"/>
              <a:t>Remind student of the predetermined negative consequences (established at beginning of school year) if they continue</a:t>
            </a:r>
            <a:endParaRPr/>
          </a:p>
          <a:p>
            <a:pPr marL="228600" lvl="0" indent="-228600" algn="l" rtl="0">
              <a:lnSpc>
                <a:spcPct val="80000"/>
              </a:lnSpc>
              <a:spcBef>
                <a:spcPts val="1000"/>
              </a:spcBef>
              <a:spcAft>
                <a:spcPts val="0"/>
              </a:spcAft>
              <a:buSzPts val="2590"/>
              <a:buChar char="•"/>
            </a:pPr>
            <a:r>
              <a:rPr lang="en-US" sz="2590"/>
              <a:t>Tell student it is their decision </a:t>
            </a:r>
            <a:endParaRPr/>
          </a:p>
          <a:p>
            <a:pPr marL="228600" lvl="0" indent="-228600" algn="l" rtl="0">
              <a:lnSpc>
                <a:spcPct val="80000"/>
              </a:lnSpc>
              <a:spcBef>
                <a:spcPts val="1000"/>
              </a:spcBef>
              <a:spcAft>
                <a:spcPts val="0"/>
              </a:spcAft>
              <a:buSzPts val="2590"/>
              <a:buChar char="•"/>
            </a:pPr>
            <a:r>
              <a:rPr lang="en-US" sz="2590"/>
              <a:t>Leave student for a minute to decide (acknowledge those doing expected behavior)</a:t>
            </a:r>
            <a:endParaRPr/>
          </a:p>
          <a:p>
            <a:pPr marL="228600" lvl="0" indent="-228600" algn="l" rtl="0">
              <a:lnSpc>
                <a:spcPct val="80000"/>
              </a:lnSpc>
              <a:spcBef>
                <a:spcPts val="1000"/>
              </a:spcBef>
              <a:spcAft>
                <a:spcPts val="0"/>
              </a:spcAft>
              <a:buSzPts val="2590"/>
              <a:buChar char="•"/>
            </a:pPr>
            <a:r>
              <a:rPr lang="en-US" sz="2590"/>
              <a:t>Return and either thank for complying or inform of consequence.</a:t>
            </a:r>
            <a:endParaRPr/>
          </a:p>
          <a:p>
            <a:pPr marL="228600" lvl="0" indent="-64135" algn="l" rtl="0">
              <a:lnSpc>
                <a:spcPct val="80000"/>
              </a:lnSpc>
              <a:spcBef>
                <a:spcPts val="1000"/>
              </a:spcBef>
              <a:spcAft>
                <a:spcPts val="0"/>
              </a:spcAft>
              <a:buClr>
                <a:srgbClr val="FF0000"/>
              </a:buClr>
              <a:buSzPts val="2590"/>
              <a:buNone/>
            </a:pPr>
            <a:endParaRPr sz="259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14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Peak</a:t>
            </a:r>
            <a:endParaRPr/>
          </a:p>
        </p:txBody>
      </p:sp>
      <p:sp>
        <p:nvSpPr>
          <p:cNvPr id="1097" name="Google Shape;1097;p14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590"/>
              <a:buNone/>
            </a:pPr>
            <a:r>
              <a:rPr lang="en-US" sz="2590" b="1" i="1"/>
              <a:t>What is it?</a:t>
            </a:r>
            <a:endParaRPr sz="2590"/>
          </a:p>
          <a:p>
            <a:pPr marL="228600" lvl="0" indent="-228600" algn="l" rtl="0">
              <a:lnSpc>
                <a:spcPct val="80000"/>
              </a:lnSpc>
              <a:spcBef>
                <a:spcPts val="1000"/>
              </a:spcBef>
              <a:spcAft>
                <a:spcPts val="0"/>
              </a:spcAft>
              <a:buClr>
                <a:srgbClr val="FF0000"/>
              </a:buClr>
              <a:buSzPts val="2590"/>
              <a:buChar char="•"/>
            </a:pPr>
            <a:r>
              <a:rPr lang="en-US" sz="2590"/>
              <a:t>Students with acting-out behavior may be a threat to themselves or others.</a:t>
            </a:r>
            <a:endParaRPr sz="2590"/>
          </a:p>
          <a:p>
            <a:pPr marL="0" lvl="0" indent="0" algn="l" rtl="0">
              <a:lnSpc>
                <a:spcPct val="80000"/>
              </a:lnSpc>
              <a:spcBef>
                <a:spcPts val="1000"/>
              </a:spcBef>
              <a:spcAft>
                <a:spcPts val="0"/>
              </a:spcAft>
              <a:buSzPts val="2590"/>
              <a:buNone/>
            </a:pPr>
            <a:r>
              <a:rPr lang="en-US" sz="2590" b="1" i="1"/>
              <a:t>What does it look like?</a:t>
            </a:r>
            <a:endParaRPr sz="2590"/>
          </a:p>
          <a:p>
            <a:pPr marL="228600" lvl="0" indent="-228600" algn="l" rtl="0">
              <a:lnSpc>
                <a:spcPct val="80000"/>
              </a:lnSpc>
              <a:spcBef>
                <a:spcPts val="1000"/>
              </a:spcBef>
              <a:spcAft>
                <a:spcPts val="0"/>
              </a:spcAft>
              <a:buClr>
                <a:srgbClr val="FF0000"/>
              </a:buClr>
              <a:buSzPts val="2590"/>
              <a:buChar char="•"/>
            </a:pPr>
            <a:r>
              <a:rPr lang="en-US" sz="2590"/>
              <a:t>Student displays most intense behavior.</a:t>
            </a:r>
            <a:endParaRPr/>
          </a:p>
          <a:p>
            <a:pPr marL="685800" lvl="1" indent="-228600" algn="l" rtl="0">
              <a:lnSpc>
                <a:spcPct val="80000"/>
              </a:lnSpc>
              <a:spcBef>
                <a:spcPts val="1000"/>
              </a:spcBef>
              <a:spcAft>
                <a:spcPts val="0"/>
              </a:spcAft>
              <a:buClr>
                <a:srgbClr val="FF0000"/>
              </a:buClr>
              <a:buSzPts val="2590"/>
              <a:buChar char="•"/>
            </a:pPr>
            <a:r>
              <a:rPr lang="en-US" sz="2000"/>
              <a:t>Physical aggression</a:t>
            </a:r>
            <a:endParaRPr/>
          </a:p>
          <a:p>
            <a:pPr marL="685800" lvl="1" indent="-228600" algn="l" rtl="0">
              <a:lnSpc>
                <a:spcPct val="80000"/>
              </a:lnSpc>
              <a:spcBef>
                <a:spcPts val="1000"/>
              </a:spcBef>
              <a:spcAft>
                <a:spcPts val="0"/>
              </a:spcAft>
              <a:buClr>
                <a:srgbClr val="FF0000"/>
              </a:buClr>
              <a:buSzPts val="2590"/>
              <a:buChar char="•"/>
            </a:pPr>
            <a:r>
              <a:rPr lang="en-US" sz="2000"/>
              <a:t>Property destruction</a:t>
            </a:r>
            <a:endParaRPr/>
          </a:p>
          <a:p>
            <a:pPr marL="685800" lvl="1" indent="-228600" algn="l" rtl="0">
              <a:lnSpc>
                <a:spcPct val="80000"/>
              </a:lnSpc>
              <a:spcBef>
                <a:spcPts val="1000"/>
              </a:spcBef>
              <a:spcAft>
                <a:spcPts val="0"/>
              </a:spcAft>
              <a:buClr>
                <a:srgbClr val="FF0000"/>
              </a:buClr>
              <a:buSzPts val="2590"/>
              <a:buChar char="•"/>
            </a:pPr>
            <a:r>
              <a:rPr lang="en-US" sz="2000"/>
              <a:t>Self-injury</a:t>
            </a:r>
            <a:endParaRPr/>
          </a:p>
          <a:p>
            <a:pPr marL="685800" lvl="1" indent="-228600" algn="l" rtl="0">
              <a:lnSpc>
                <a:spcPct val="80000"/>
              </a:lnSpc>
              <a:spcBef>
                <a:spcPts val="1000"/>
              </a:spcBef>
              <a:spcAft>
                <a:spcPts val="0"/>
              </a:spcAft>
              <a:buClr>
                <a:srgbClr val="FF0000"/>
              </a:buClr>
              <a:buSzPts val="2590"/>
              <a:buChar char="•"/>
            </a:pPr>
            <a:r>
              <a:rPr lang="en-US" sz="2000"/>
              <a:t>Escape</a:t>
            </a: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/s</a:t>
            </a:r>
            <a:r>
              <a:rPr lang="en-US" sz="2000"/>
              <a:t>ocial</a:t>
            </a:r>
            <a:endParaRPr sz="2000"/>
          </a:p>
          <a:p>
            <a:pPr marL="228600" lvl="0" indent="-64135" algn="l" rtl="0">
              <a:lnSpc>
                <a:spcPct val="80000"/>
              </a:lnSpc>
              <a:spcBef>
                <a:spcPts val="1000"/>
              </a:spcBef>
              <a:spcAft>
                <a:spcPts val="0"/>
              </a:spcAft>
              <a:buClr>
                <a:srgbClr val="FF0000"/>
              </a:buClr>
              <a:buSzPts val="2590"/>
              <a:buNone/>
            </a:pPr>
            <a:endParaRPr sz="2590"/>
          </a:p>
        </p:txBody>
      </p:sp>
      <p:pic>
        <p:nvPicPr>
          <p:cNvPr id="1098" name="Google Shape;1098;p144" descr="https://lh4.googleusercontent.com/Cpsdg9zQz60zf4ki2TGeB5zQ-RG4y9b9X_nGgqeaYHbI2Lk52UouVm7OiIEEXak_3jtzIBNL38bTKviIy2-lWyRLfqH_T6C1rDicPGFtTWz29xcmvL_UJOPJe_DZctvGMagxf2bPHesfWfWr-w"/>
          <p:cNvPicPr preferRelativeResize="0"/>
          <p:nvPr/>
        </p:nvPicPr>
        <p:blipFill rotWithShape="1">
          <a:blip r:embed="rId3">
            <a:alphaModFix/>
          </a:blip>
          <a:srcRect/>
          <a:stretch/>
        </p:blipFill>
        <p:spPr>
          <a:xfrm>
            <a:off x="3912243" y="282574"/>
            <a:ext cx="4603107" cy="1800869"/>
          </a:xfrm>
          <a:prstGeom prst="rect">
            <a:avLst/>
          </a:prstGeom>
          <a:noFill/>
          <a:ln>
            <a:noFill/>
          </a:ln>
        </p:spPr>
      </p:pic>
      <p:sp>
        <p:nvSpPr>
          <p:cNvPr id="1099" name="Google Shape;1099;p144"/>
          <p:cNvSpPr/>
          <p:nvPr/>
        </p:nvSpPr>
        <p:spPr>
          <a:xfrm>
            <a:off x="5229922" y="365126"/>
            <a:ext cx="557561" cy="281645"/>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14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Adult Strategies </a:t>
            </a:r>
            <a:r>
              <a:rPr lang="en-US" i="1"/>
              <a:t>at Peak Phase</a:t>
            </a:r>
            <a:endParaRPr/>
          </a:p>
        </p:txBody>
      </p:sp>
      <p:sp>
        <p:nvSpPr>
          <p:cNvPr id="1105" name="Google Shape;1105;p14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Implement Safety Plan</a:t>
            </a:r>
            <a:endParaRPr/>
          </a:p>
          <a:p>
            <a:pPr marL="685800" lvl="1" indent="-228600" algn="l" rtl="0">
              <a:lnSpc>
                <a:spcPct val="90000"/>
              </a:lnSpc>
              <a:spcBef>
                <a:spcPts val="500"/>
              </a:spcBef>
              <a:spcAft>
                <a:spcPts val="0"/>
              </a:spcAft>
              <a:buClr>
                <a:schemeClr val="dk1"/>
              </a:buClr>
              <a:buSzPts val="2400"/>
              <a:buChar char="•"/>
            </a:pPr>
            <a:r>
              <a:rPr lang="en-US"/>
              <a:t>Identify behaviors that signal the safety strategies should be used.</a:t>
            </a:r>
            <a:endParaRPr/>
          </a:p>
          <a:p>
            <a:pPr marL="685800" lvl="1" indent="-228600" algn="l" rtl="0">
              <a:lnSpc>
                <a:spcPct val="90000"/>
              </a:lnSpc>
              <a:spcBef>
                <a:spcPts val="500"/>
              </a:spcBef>
              <a:spcAft>
                <a:spcPts val="0"/>
              </a:spcAft>
              <a:buClr>
                <a:schemeClr val="dk1"/>
              </a:buClr>
              <a:buSzPts val="2400"/>
              <a:buChar char="•"/>
            </a:pPr>
            <a:r>
              <a:rPr lang="en-US"/>
              <a:t>Describe each action that must be taken to keep everyone safe.</a:t>
            </a:r>
            <a:endParaRPr/>
          </a:p>
          <a:p>
            <a:pPr marL="685800" lvl="1" indent="-228600" algn="l" rtl="0">
              <a:lnSpc>
                <a:spcPct val="90000"/>
              </a:lnSpc>
              <a:spcBef>
                <a:spcPts val="500"/>
              </a:spcBef>
              <a:spcAft>
                <a:spcPts val="0"/>
              </a:spcAft>
              <a:buClr>
                <a:schemeClr val="dk1"/>
              </a:buClr>
              <a:buSzPts val="2400"/>
              <a:buChar char="•"/>
            </a:pPr>
            <a:r>
              <a:rPr lang="en-US"/>
              <a:t>Identify the personnel that will assist in implementing the plan.</a:t>
            </a:r>
            <a:endParaRPr/>
          </a:p>
          <a:p>
            <a:pPr marL="685800" lvl="1" indent="-228600" algn="l" rtl="0">
              <a:lnSpc>
                <a:spcPct val="90000"/>
              </a:lnSpc>
              <a:spcBef>
                <a:spcPts val="500"/>
              </a:spcBef>
              <a:spcAft>
                <a:spcPts val="0"/>
              </a:spcAft>
              <a:buClr>
                <a:schemeClr val="dk1"/>
              </a:buClr>
              <a:buSzPts val="2400"/>
              <a:buChar char="•"/>
            </a:pPr>
            <a:r>
              <a:rPr lang="en-US"/>
              <a:t>Identify what the other children will do.</a:t>
            </a:r>
            <a:endParaRPr/>
          </a:p>
          <a:p>
            <a:pPr marL="685800" lvl="1" indent="-228600" algn="l" rtl="0">
              <a:lnSpc>
                <a:spcPct val="90000"/>
              </a:lnSpc>
              <a:spcBef>
                <a:spcPts val="500"/>
              </a:spcBef>
              <a:spcAft>
                <a:spcPts val="0"/>
              </a:spcAft>
              <a:buClr>
                <a:schemeClr val="dk1"/>
              </a:buClr>
              <a:buSzPts val="2400"/>
              <a:buChar char="•"/>
            </a:pPr>
            <a:r>
              <a:rPr lang="en-US"/>
              <a:t>Have personnel and associated materials (crisis bag) readily available.</a:t>
            </a:r>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1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De-escalation</a:t>
            </a:r>
            <a:endParaRPr/>
          </a:p>
        </p:txBody>
      </p:sp>
      <p:sp>
        <p:nvSpPr>
          <p:cNvPr id="1111" name="Google Shape;1111;p14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590"/>
              <a:buNone/>
            </a:pPr>
            <a:r>
              <a:rPr lang="en-US" sz="2590" b="1" i="1"/>
              <a:t>What is it?</a:t>
            </a:r>
            <a:endParaRPr sz="2590"/>
          </a:p>
          <a:p>
            <a:pPr marL="228600" lvl="0" indent="-228600" algn="l" rtl="0">
              <a:lnSpc>
                <a:spcPct val="80000"/>
              </a:lnSpc>
              <a:spcBef>
                <a:spcPts val="1000"/>
              </a:spcBef>
              <a:spcAft>
                <a:spcPts val="0"/>
              </a:spcAft>
              <a:buClr>
                <a:srgbClr val="FF0000"/>
              </a:buClr>
              <a:buSzPts val="2590"/>
              <a:buChar char="•"/>
            </a:pPr>
            <a:r>
              <a:rPr lang="en-US" sz="2590"/>
              <a:t>This phase is characterized by student disengagement and reduced acting-out behavior.</a:t>
            </a:r>
            <a:endParaRPr sz="2590"/>
          </a:p>
          <a:p>
            <a:pPr marL="0" lvl="0" indent="0" algn="l" rtl="0">
              <a:lnSpc>
                <a:spcPct val="80000"/>
              </a:lnSpc>
              <a:spcBef>
                <a:spcPts val="1000"/>
              </a:spcBef>
              <a:spcAft>
                <a:spcPts val="0"/>
              </a:spcAft>
              <a:buSzPts val="2590"/>
              <a:buNone/>
            </a:pPr>
            <a:r>
              <a:rPr lang="en-US" sz="2590" b="1" i="1"/>
              <a:t>What does it look like?</a:t>
            </a:r>
            <a:endParaRPr sz="2590"/>
          </a:p>
          <a:p>
            <a:pPr marL="228600" lvl="0" indent="-228600" algn="l" rtl="0">
              <a:lnSpc>
                <a:spcPct val="80000"/>
              </a:lnSpc>
              <a:spcBef>
                <a:spcPts val="1000"/>
              </a:spcBef>
              <a:spcAft>
                <a:spcPts val="0"/>
              </a:spcAft>
              <a:buClr>
                <a:srgbClr val="FF0000"/>
              </a:buClr>
              <a:buSzPts val="2590"/>
              <a:buChar char="•"/>
            </a:pPr>
            <a:r>
              <a:rPr lang="en-US" sz="2590"/>
              <a:t>Student displays confusion but with decreases in severe behavior.</a:t>
            </a:r>
            <a:endParaRPr/>
          </a:p>
          <a:p>
            <a:pPr marL="685800" lvl="1" indent="-228600" algn="l" rtl="0">
              <a:lnSpc>
                <a:spcPct val="80000"/>
              </a:lnSpc>
              <a:spcBef>
                <a:spcPts val="1000"/>
              </a:spcBef>
              <a:spcAft>
                <a:spcPts val="0"/>
              </a:spcAft>
              <a:buClr>
                <a:srgbClr val="FF0000"/>
              </a:buClr>
              <a:buSzPts val="2590"/>
              <a:buChar char="•"/>
            </a:pPr>
            <a:r>
              <a:rPr lang="en-US" sz="2000"/>
              <a:t>Social withdrawal</a:t>
            </a:r>
            <a:endParaRPr/>
          </a:p>
          <a:p>
            <a:pPr marL="685800" lvl="1" indent="-228600" algn="l" rtl="0">
              <a:lnSpc>
                <a:spcPct val="80000"/>
              </a:lnSpc>
              <a:spcBef>
                <a:spcPts val="1000"/>
              </a:spcBef>
              <a:spcAft>
                <a:spcPts val="0"/>
              </a:spcAft>
              <a:buClr>
                <a:srgbClr val="FF0000"/>
              </a:buClr>
              <a:buSzPts val="2590"/>
              <a:buChar char="•"/>
            </a:pPr>
            <a:r>
              <a:rPr lang="en-US" sz="2000"/>
              <a:t>Denial</a:t>
            </a:r>
            <a:endParaRPr/>
          </a:p>
          <a:p>
            <a:pPr marL="685800" lvl="1" indent="-228600" algn="l" rtl="0">
              <a:lnSpc>
                <a:spcPct val="80000"/>
              </a:lnSpc>
              <a:spcBef>
                <a:spcPts val="1000"/>
              </a:spcBef>
              <a:spcAft>
                <a:spcPts val="0"/>
              </a:spcAft>
              <a:buClr>
                <a:srgbClr val="FF0000"/>
              </a:buClr>
              <a:buSzPts val="2590"/>
              <a:buChar char="•"/>
            </a:pPr>
            <a:r>
              <a:rPr lang="en-US" sz="2000"/>
              <a:t>Blaming others</a:t>
            </a:r>
            <a:endParaRPr/>
          </a:p>
          <a:p>
            <a:pPr marL="685800" lvl="1" indent="-228600" algn="l" rtl="0">
              <a:lnSpc>
                <a:spcPct val="80000"/>
              </a:lnSpc>
              <a:spcBef>
                <a:spcPts val="1000"/>
              </a:spcBef>
              <a:spcAft>
                <a:spcPts val="0"/>
              </a:spcAft>
              <a:buClr>
                <a:srgbClr val="FF0000"/>
              </a:buClr>
              <a:buSzPts val="2590"/>
              <a:buChar char="•"/>
            </a:pPr>
            <a:r>
              <a:rPr lang="en-US" sz="2000"/>
              <a:t>Minimization of problem</a:t>
            </a:r>
            <a:endParaRPr sz="2000"/>
          </a:p>
          <a:p>
            <a:pPr marL="0" lvl="0" indent="0" algn="l" rtl="0">
              <a:lnSpc>
                <a:spcPct val="80000"/>
              </a:lnSpc>
              <a:spcBef>
                <a:spcPts val="1000"/>
              </a:spcBef>
              <a:spcAft>
                <a:spcPts val="0"/>
              </a:spcAft>
              <a:buSzPts val="2590"/>
              <a:buNone/>
            </a:pPr>
            <a:endParaRPr sz="2590"/>
          </a:p>
        </p:txBody>
      </p:sp>
      <p:pic>
        <p:nvPicPr>
          <p:cNvPr id="1112" name="Google Shape;1112;p146" descr="https://lh4.googleusercontent.com/Cpsdg9zQz60zf4ki2TGeB5zQ-RG4y9b9X_nGgqeaYHbI2Lk52UouVm7OiIEEXak_3jtzIBNL38bTKviIy2-lWyRLfqH_T6C1rDicPGFtTWz29xcmvL_UJOPJe_DZctvGMagxf2bPHesfWfWr-w"/>
          <p:cNvPicPr preferRelativeResize="0"/>
          <p:nvPr/>
        </p:nvPicPr>
        <p:blipFill rotWithShape="1">
          <a:blip r:embed="rId3">
            <a:alphaModFix/>
          </a:blip>
          <a:srcRect/>
          <a:stretch/>
        </p:blipFill>
        <p:spPr>
          <a:xfrm>
            <a:off x="3912243" y="282574"/>
            <a:ext cx="4603107" cy="1800869"/>
          </a:xfrm>
          <a:prstGeom prst="rect">
            <a:avLst/>
          </a:prstGeom>
          <a:noFill/>
          <a:ln>
            <a:noFill/>
          </a:ln>
        </p:spPr>
      </p:pic>
      <p:sp>
        <p:nvSpPr>
          <p:cNvPr id="1113" name="Google Shape;1113;p146"/>
          <p:cNvSpPr/>
          <p:nvPr/>
        </p:nvSpPr>
        <p:spPr>
          <a:xfrm>
            <a:off x="8207298" y="1048215"/>
            <a:ext cx="401443" cy="189570"/>
          </a:xfrm>
          <a:prstGeom prst="lef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14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Adult Strategies </a:t>
            </a:r>
            <a:r>
              <a:rPr lang="en-US" i="1"/>
              <a:t>at De-escalation Phase</a:t>
            </a:r>
            <a:endParaRPr/>
          </a:p>
        </p:txBody>
      </p:sp>
      <p:sp>
        <p:nvSpPr>
          <p:cNvPr id="1119" name="Google Shape;1119;p14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Intervention is focused on removal of access to the function maintaining the behavior while providing space for regulation. Potentially, these strategies might include:</a:t>
            </a:r>
            <a:endParaRPr/>
          </a:p>
          <a:p>
            <a:pPr marL="685800" lvl="1" indent="-228600" algn="l" rtl="0">
              <a:lnSpc>
                <a:spcPct val="90000"/>
              </a:lnSpc>
              <a:spcBef>
                <a:spcPts val="0"/>
              </a:spcBef>
              <a:spcAft>
                <a:spcPts val="0"/>
              </a:spcAft>
              <a:buClr>
                <a:schemeClr val="dk1"/>
              </a:buClr>
              <a:buSzPts val="2800"/>
              <a:buChar char="•"/>
            </a:pPr>
            <a:r>
              <a:rPr lang="en-US"/>
              <a:t>Reduce stimuli and interaction with other people</a:t>
            </a:r>
            <a:endParaRPr/>
          </a:p>
          <a:p>
            <a:pPr marL="685800" lvl="1" indent="-228600" algn="l" rtl="0">
              <a:lnSpc>
                <a:spcPct val="90000"/>
              </a:lnSpc>
              <a:spcBef>
                <a:spcPts val="0"/>
              </a:spcBef>
              <a:spcAft>
                <a:spcPts val="0"/>
              </a:spcAft>
              <a:buClr>
                <a:schemeClr val="dk1"/>
              </a:buClr>
              <a:buSzPts val="2800"/>
              <a:buChar char="•"/>
            </a:pPr>
            <a:r>
              <a:rPr lang="en-US"/>
              <a:t>Assign low level independent task</a:t>
            </a:r>
            <a:endParaRPr/>
          </a:p>
          <a:p>
            <a:pPr marL="685800" lvl="1" indent="-228600" algn="l" rtl="0">
              <a:lnSpc>
                <a:spcPct val="90000"/>
              </a:lnSpc>
              <a:spcBef>
                <a:spcPts val="0"/>
              </a:spcBef>
              <a:spcAft>
                <a:spcPts val="0"/>
              </a:spcAft>
              <a:buClr>
                <a:schemeClr val="dk1"/>
              </a:buClr>
              <a:buSzPts val="2800"/>
              <a:buChar char="•"/>
            </a:pPr>
            <a:r>
              <a:rPr lang="en-US"/>
              <a:t>Emphasize starting anew</a:t>
            </a:r>
            <a:endParaRPr/>
          </a:p>
          <a:p>
            <a:pPr marL="685800" lvl="1" indent="-228600" algn="l" rtl="0">
              <a:lnSpc>
                <a:spcPct val="90000"/>
              </a:lnSpc>
              <a:spcBef>
                <a:spcPts val="0"/>
              </a:spcBef>
              <a:spcAft>
                <a:spcPts val="0"/>
              </a:spcAft>
              <a:buClr>
                <a:schemeClr val="dk1"/>
              </a:buClr>
              <a:buSzPts val="2800"/>
              <a:buChar char="•"/>
            </a:pPr>
            <a:r>
              <a:rPr lang="en-US"/>
              <a:t>Avoid blaming</a:t>
            </a:r>
            <a:endParaRPr/>
          </a:p>
          <a:p>
            <a:pPr marL="685800" lvl="1" indent="-228600" algn="l" rtl="0">
              <a:lnSpc>
                <a:spcPct val="90000"/>
              </a:lnSpc>
              <a:spcBef>
                <a:spcPts val="0"/>
              </a:spcBef>
              <a:spcAft>
                <a:spcPts val="0"/>
              </a:spcAft>
              <a:buClr>
                <a:schemeClr val="dk1"/>
              </a:buClr>
              <a:buSzPts val="2800"/>
              <a:buChar char="•"/>
            </a:pPr>
            <a:r>
              <a:rPr lang="en-US"/>
              <a:t>Don’t force apology</a:t>
            </a:r>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14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Recovery</a:t>
            </a:r>
            <a:endParaRPr/>
          </a:p>
        </p:txBody>
      </p:sp>
      <p:sp>
        <p:nvSpPr>
          <p:cNvPr id="1125" name="Google Shape;1125;p14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2590"/>
              <a:buNone/>
            </a:pPr>
            <a:r>
              <a:rPr lang="en-US" sz="2590" b="1" i="1"/>
              <a:t>What is it?</a:t>
            </a:r>
            <a:endParaRPr sz="2590"/>
          </a:p>
          <a:p>
            <a:pPr marL="228600" lvl="0" indent="-228600" algn="l" rtl="0">
              <a:lnSpc>
                <a:spcPct val="70000"/>
              </a:lnSpc>
              <a:spcBef>
                <a:spcPts val="1000"/>
              </a:spcBef>
              <a:spcAft>
                <a:spcPts val="0"/>
              </a:spcAft>
              <a:buClr>
                <a:srgbClr val="FF0000"/>
              </a:buClr>
              <a:buSzPts val="2590"/>
              <a:buChar char="•"/>
            </a:pPr>
            <a:r>
              <a:rPr lang="en-US" sz="2590"/>
              <a:t>This is a period of regaining the equilibrium of the calm phase.</a:t>
            </a:r>
            <a:endParaRPr sz="2590"/>
          </a:p>
          <a:p>
            <a:pPr marL="0" lvl="0" indent="0" algn="l" rtl="0">
              <a:lnSpc>
                <a:spcPct val="70000"/>
              </a:lnSpc>
              <a:spcBef>
                <a:spcPts val="1000"/>
              </a:spcBef>
              <a:spcAft>
                <a:spcPts val="0"/>
              </a:spcAft>
              <a:buSzPts val="2590"/>
              <a:buNone/>
            </a:pPr>
            <a:r>
              <a:rPr lang="en-US" sz="2590" b="1" i="1"/>
              <a:t>What does it look like?</a:t>
            </a:r>
            <a:endParaRPr sz="2590"/>
          </a:p>
          <a:p>
            <a:pPr marL="228600" lvl="0" indent="-228600" algn="l" rtl="0">
              <a:lnSpc>
                <a:spcPct val="70000"/>
              </a:lnSpc>
              <a:spcBef>
                <a:spcPts val="1000"/>
              </a:spcBef>
              <a:spcAft>
                <a:spcPts val="0"/>
              </a:spcAft>
              <a:buClr>
                <a:srgbClr val="FF0000"/>
              </a:buClr>
              <a:buSzPts val="2590"/>
              <a:buChar char="•"/>
            </a:pPr>
            <a:r>
              <a:rPr lang="en-US" sz="2590"/>
              <a:t>The student is likely to be relatively subdued.</a:t>
            </a:r>
            <a:endParaRPr/>
          </a:p>
          <a:p>
            <a:pPr marL="685800" lvl="1" indent="-228600" algn="l" rtl="0">
              <a:lnSpc>
                <a:spcPct val="70000"/>
              </a:lnSpc>
              <a:spcBef>
                <a:spcPts val="1000"/>
              </a:spcBef>
              <a:spcAft>
                <a:spcPts val="0"/>
              </a:spcAft>
              <a:buClr>
                <a:srgbClr val="FF0000"/>
              </a:buClr>
              <a:buSzPts val="2590"/>
              <a:buChar char="•"/>
            </a:pPr>
            <a:r>
              <a:rPr lang="en-US" sz="2000"/>
              <a:t>May attempt to correct problem</a:t>
            </a:r>
            <a:endParaRPr/>
          </a:p>
          <a:p>
            <a:pPr marL="685800" lvl="1" indent="-228600" algn="l" rtl="0">
              <a:lnSpc>
                <a:spcPct val="70000"/>
              </a:lnSpc>
              <a:spcBef>
                <a:spcPts val="1000"/>
              </a:spcBef>
              <a:spcAft>
                <a:spcPts val="0"/>
              </a:spcAft>
              <a:buClr>
                <a:srgbClr val="FF0000"/>
              </a:buClr>
              <a:buSzPts val="2590"/>
              <a:buChar char="•"/>
            </a:pPr>
            <a:r>
              <a:rPr lang="en-US" sz="2000"/>
              <a:t>Unwillingness to participate in group activities</a:t>
            </a:r>
            <a:endParaRPr/>
          </a:p>
          <a:p>
            <a:pPr marL="685800" lvl="1" indent="-228600" algn="l" rtl="0">
              <a:lnSpc>
                <a:spcPct val="70000"/>
              </a:lnSpc>
              <a:spcBef>
                <a:spcPts val="1000"/>
              </a:spcBef>
              <a:spcAft>
                <a:spcPts val="0"/>
              </a:spcAft>
              <a:buClr>
                <a:srgbClr val="FF0000"/>
              </a:buClr>
              <a:buSzPts val="2590"/>
              <a:buChar char="•"/>
            </a:pPr>
            <a:r>
              <a:rPr lang="en-US" sz="2000"/>
              <a:t>Social withdrawal &amp; sleep</a:t>
            </a:r>
            <a:endParaRPr/>
          </a:p>
          <a:p>
            <a:pPr marL="685800" lvl="1" indent="-228600" algn="l" rtl="0">
              <a:lnSpc>
                <a:spcPct val="70000"/>
              </a:lnSpc>
              <a:spcBef>
                <a:spcPts val="1000"/>
              </a:spcBef>
              <a:spcAft>
                <a:spcPts val="0"/>
              </a:spcAft>
              <a:buClr>
                <a:srgbClr val="FF0000"/>
              </a:buClr>
              <a:buSzPts val="2590"/>
              <a:buChar char="•"/>
            </a:pPr>
            <a:r>
              <a:rPr lang="en-US" sz="2000"/>
              <a:t>Student may display eagerness to </a:t>
            </a: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engage in non-engagement</a:t>
            </a:r>
            <a:r>
              <a:rPr lang="en-US" sz="2000"/>
              <a:t> activities</a:t>
            </a:r>
            <a:br>
              <a:rPr lang="en-US" sz="2590"/>
            </a:br>
            <a:endParaRPr sz="2590"/>
          </a:p>
        </p:txBody>
      </p:sp>
      <p:pic>
        <p:nvPicPr>
          <p:cNvPr id="1126" name="Google Shape;1126;p148" descr="https://lh4.googleusercontent.com/Cpsdg9zQz60zf4ki2TGeB5zQ-RG4y9b9X_nGgqeaYHbI2Lk52UouVm7OiIEEXak_3jtzIBNL38bTKviIy2-lWyRLfqH_T6C1rDicPGFtTWz29xcmvL_UJOPJe_DZctvGMagxf2bPHesfWfWr-w"/>
          <p:cNvPicPr preferRelativeResize="0"/>
          <p:nvPr/>
        </p:nvPicPr>
        <p:blipFill rotWithShape="1">
          <a:blip r:embed="rId3">
            <a:alphaModFix/>
          </a:blip>
          <a:srcRect/>
          <a:stretch/>
        </p:blipFill>
        <p:spPr>
          <a:xfrm>
            <a:off x="3912243" y="282574"/>
            <a:ext cx="4603107" cy="1800869"/>
          </a:xfrm>
          <a:prstGeom prst="rect">
            <a:avLst/>
          </a:prstGeom>
          <a:noFill/>
          <a:ln>
            <a:noFill/>
          </a:ln>
        </p:spPr>
      </p:pic>
      <p:sp>
        <p:nvSpPr>
          <p:cNvPr id="1127" name="Google Shape;1127;p148"/>
          <p:cNvSpPr/>
          <p:nvPr/>
        </p:nvSpPr>
        <p:spPr>
          <a:xfrm>
            <a:off x="8229600" y="1605776"/>
            <a:ext cx="390293" cy="219849"/>
          </a:xfrm>
          <a:prstGeom prst="lef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149"/>
          <p:cNvSpPr txBox="1">
            <a:spLocks noGrp="1"/>
          </p:cNvSpPr>
          <p:nvPr>
            <p:ph type="title"/>
          </p:nvPr>
        </p:nvSpPr>
        <p:spPr>
          <a:xfrm>
            <a:off x="628650" y="365126"/>
            <a:ext cx="7886700" cy="159748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Adult Strategies </a:t>
            </a:r>
            <a:r>
              <a:rPr lang="en-US" i="1"/>
              <a:t>at Recovery Phase</a:t>
            </a:r>
            <a:endParaRPr/>
          </a:p>
        </p:txBody>
      </p:sp>
      <p:sp>
        <p:nvSpPr>
          <p:cNvPr id="1133" name="Google Shape;1133;p149"/>
          <p:cNvSpPr txBox="1">
            <a:spLocks noGrp="1"/>
          </p:cNvSpPr>
          <p:nvPr>
            <p:ph type="body" idx="1"/>
          </p:nvPr>
        </p:nvSpPr>
        <p:spPr>
          <a:xfrm>
            <a:off x="628650" y="2062975"/>
            <a:ext cx="7886700" cy="411398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a:t>Positively reinforce any displays of appropriate behavior</a:t>
            </a:r>
            <a:endParaRPr/>
          </a:p>
          <a:p>
            <a:pPr marL="228600" lvl="0" indent="-50800" algn="l" rtl="0">
              <a:lnSpc>
                <a:spcPct val="90000"/>
              </a:lnSpc>
              <a:spcBef>
                <a:spcPts val="0"/>
              </a:spcBef>
              <a:spcAft>
                <a:spcPts val="0"/>
              </a:spcAft>
              <a:buSzPts val="2800"/>
              <a:buNone/>
            </a:pPr>
            <a:endParaRPr/>
          </a:p>
          <a:p>
            <a:pPr marL="228600" lvl="0" indent="-228600" algn="l" rtl="0">
              <a:lnSpc>
                <a:spcPct val="90000"/>
              </a:lnSpc>
              <a:spcBef>
                <a:spcPts val="0"/>
              </a:spcBef>
              <a:spcAft>
                <a:spcPts val="0"/>
              </a:spcAft>
              <a:buSzPts val="2800"/>
              <a:buChar char="•"/>
            </a:pPr>
            <a:r>
              <a:rPr lang="en-US"/>
              <a:t>Focus on re-establishing routine activities</a:t>
            </a:r>
            <a:endParaRPr/>
          </a:p>
          <a:p>
            <a:pPr marL="228600" lvl="0" indent="-50800" algn="l" rtl="0">
              <a:lnSpc>
                <a:spcPct val="90000"/>
              </a:lnSpc>
              <a:spcBef>
                <a:spcPts val="0"/>
              </a:spcBef>
              <a:spcAft>
                <a:spcPts val="0"/>
              </a:spcAft>
              <a:buSzPts val="2800"/>
              <a:buNone/>
            </a:pPr>
            <a:endParaRPr/>
          </a:p>
          <a:p>
            <a:pPr marL="228600" lvl="0" indent="-228600" algn="l" rtl="0">
              <a:lnSpc>
                <a:spcPct val="90000"/>
              </a:lnSpc>
              <a:spcBef>
                <a:spcPts val="0"/>
              </a:spcBef>
              <a:spcAft>
                <a:spcPts val="0"/>
              </a:spcAft>
              <a:buSzPts val="2800"/>
              <a:buChar char="•"/>
            </a:pPr>
            <a:r>
              <a:rPr lang="en-US"/>
              <a:t>Debrief</a:t>
            </a:r>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B5A6"/>
        </a:solidFill>
        <a:effectLst/>
      </p:bgPr>
    </p:bg>
    <p:spTree>
      <p:nvGrpSpPr>
        <p:cNvPr id="1" name="Shape 161"/>
        <p:cNvGrpSpPr/>
        <p:nvPr/>
      </p:nvGrpSpPr>
      <p:grpSpPr>
        <a:xfrm>
          <a:off x="0" y="0"/>
          <a:ext cx="0" cy="0"/>
          <a:chOff x="0" y="0"/>
          <a:chExt cx="0" cy="0"/>
        </a:xfrm>
      </p:grpSpPr>
      <p:sp>
        <p:nvSpPr>
          <p:cNvPr id="162" name="Google Shape;162;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Introductions</a:t>
            </a:r>
            <a:endParaRPr/>
          </a:p>
        </p:txBody>
      </p:sp>
      <p:sp>
        <p:nvSpPr>
          <p:cNvPr id="163" name="Google Shape;163;p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Google Shape;1139;p15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De-escalation of Behavior in Practice</a:t>
            </a:r>
            <a:endParaRPr/>
          </a:p>
        </p:txBody>
      </p:sp>
      <p:sp>
        <p:nvSpPr>
          <p:cNvPr id="1140" name="Google Shape;1140;p15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p15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Activity</a:t>
            </a:r>
            <a:endParaRPr/>
          </a:p>
        </p:txBody>
      </p:sp>
      <p:sp>
        <p:nvSpPr>
          <p:cNvPr id="1147" name="Google Shape;1147;p151"/>
          <p:cNvSpPr txBox="1">
            <a:spLocks noGrp="1"/>
          </p:cNvSpPr>
          <p:nvPr>
            <p:ph type="body" idx="1"/>
          </p:nvPr>
        </p:nvSpPr>
        <p:spPr>
          <a:xfrm>
            <a:off x="628650" y="1526081"/>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2800"/>
              <a:buChar char="•"/>
            </a:pPr>
            <a:r>
              <a:rPr lang="en-US"/>
              <a:t>Access the “HO8 Acting Out Cycle Scenario” handout.   </a:t>
            </a:r>
            <a:endParaRPr/>
          </a:p>
          <a:p>
            <a:pPr marL="228600" lvl="0" indent="-50800" algn="l" rtl="0">
              <a:lnSpc>
                <a:spcPct val="90000"/>
              </a:lnSpc>
              <a:spcBef>
                <a:spcPts val="0"/>
              </a:spcBef>
              <a:spcAft>
                <a:spcPts val="0"/>
              </a:spcAft>
              <a:buClr>
                <a:srgbClr val="FF0000"/>
              </a:buClr>
              <a:buSzPts val="2800"/>
              <a:buNone/>
            </a:pPr>
            <a:endParaRPr/>
          </a:p>
          <a:p>
            <a:pPr marL="228600" lvl="0" indent="-228600" algn="l" rtl="0">
              <a:lnSpc>
                <a:spcPct val="90000"/>
              </a:lnSpc>
              <a:spcBef>
                <a:spcPts val="0"/>
              </a:spcBef>
              <a:spcAft>
                <a:spcPts val="0"/>
              </a:spcAft>
              <a:buClr>
                <a:srgbClr val="FF0000"/>
              </a:buClr>
              <a:buSzPts val="2800"/>
              <a:buChar char="•"/>
            </a:pPr>
            <a:r>
              <a:rPr lang="en-US"/>
              <a:t>Read through the scenario.</a:t>
            </a:r>
            <a:endParaRPr/>
          </a:p>
          <a:p>
            <a:pPr marL="228600" lvl="0" indent="-50800" algn="l" rtl="0">
              <a:lnSpc>
                <a:spcPct val="90000"/>
              </a:lnSpc>
              <a:spcBef>
                <a:spcPts val="0"/>
              </a:spcBef>
              <a:spcAft>
                <a:spcPts val="0"/>
              </a:spcAft>
              <a:buClr>
                <a:srgbClr val="FF0000"/>
              </a:buClr>
              <a:buSzPts val="2800"/>
              <a:buNone/>
            </a:pPr>
            <a:endParaRPr/>
          </a:p>
          <a:p>
            <a:pPr marL="228600" lvl="0" indent="-228600" algn="l" rtl="0">
              <a:lnSpc>
                <a:spcPct val="90000"/>
              </a:lnSpc>
              <a:spcBef>
                <a:spcPts val="0"/>
              </a:spcBef>
              <a:spcAft>
                <a:spcPts val="0"/>
              </a:spcAft>
              <a:buClr>
                <a:srgbClr val="FF0000"/>
              </a:buClr>
              <a:buSzPts val="2800"/>
              <a:buChar char="•"/>
            </a:pPr>
            <a:r>
              <a:rPr lang="en-US"/>
              <a:t>Identify the phases of the Acting Out Cycle based upon the scenario.</a:t>
            </a:r>
            <a:endParaRPr/>
          </a:p>
          <a:p>
            <a:pPr marL="228600" lvl="0" indent="-50800" algn="l" rtl="0">
              <a:lnSpc>
                <a:spcPct val="90000"/>
              </a:lnSpc>
              <a:spcBef>
                <a:spcPts val="0"/>
              </a:spcBef>
              <a:spcAft>
                <a:spcPts val="0"/>
              </a:spcAft>
              <a:buClr>
                <a:srgbClr val="FF0000"/>
              </a:buClr>
              <a:buSzPts val="2800"/>
              <a:buNone/>
            </a:pPr>
            <a:endParaRPr/>
          </a:p>
          <a:p>
            <a:pPr marL="228600" lvl="0" indent="-228600" algn="l" rtl="0">
              <a:lnSpc>
                <a:spcPct val="90000"/>
              </a:lnSpc>
              <a:spcBef>
                <a:spcPts val="0"/>
              </a:spcBef>
              <a:spcAft>
                <a:spcPts val="0"/>
              </a:spcAft>
              <a:buClr>
                <a:srgbClr val="FF0000"/>
              </a:buClr>
              <a:buSzPts val="2800"/>
              <a:buChar char="•"/>
            </a:pPr>
            <a:r>
              <a:rPr lang="en-US"/>
              <a:t>Identify possible adult actions/strategies that would be appropriate at each phase of the Acting Out Cycle</a:t>
            </a:r>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sp>
        <p:nvSpPr>
          <p:cNvPr id="1153" name="Google Shape;1153;p15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Activity</a:t>
            </a:r>
            <a:endParaRPr/>
          </a:p>
        </p:txBody>
      </p:sp>
      <p:sp>
        <p:nvSpPr>
          <p:cNvPr id="1154" name="Google Shape;1154;p152"/>
          <p:cNvSpPr txBox="1">
            <a:spLocks noGrp="1"/>
          </p:cNvSpPr>
          <p:nvPr>
            <p:ph type="body" idx="1"/>
          </p:nvPr>
        </p:nvSpPr>
        <p:spPr>
          <a:xfrm>
            <a:off x="628650" y="1526081"/>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2800"/>
              <a:buChar char="•"/>
            </a:pPr>
            <a:r>
              <a:rPr lang="en-US"/>
              <a:t>Access the “HO10 Acting Out Cycle for Escape Function” handout.   </a:t>
            </a:r>
            <a:endParaRPr/>
          </a:p>
          <a:p>
            <a:pPr marL="228600" lvl="0" indent="-50800" algn="l" rtl="0">
              <a:lnSpc>
                <a:spcPct val="90000"/>
              </a:lnSpc>
              <a:spcBef>
                <a:spcPts val="0"/>
              </a:spcBef>
              <a:spcAft>
                <a:spcPts val="0"/>
              </a:spcAft>
              <a:buClr>
                <a:srgbClr val="FF0000"/>
              </a:buClr>
              <a:buSzPts val="2800"/>
              <a:buNone/>
            </a:pPr>
            <a:endParaRPr/>
          </a:p>
          <a:p>
            <a:pPr marL="228600" lvl="0" indent="-228600" algn="l" rtl="0">
              <a:lnSpc>
                <a:spcPct val="90000"/>
              </a:lnSpc>
              <a:spcBef>
                <a:spcPts val="0"/>
              </a:spcBef>
              <a:spcAft>
                <a:spcPts val="0"/>
              </a:spcAft>
              <a:buClr>
                <a:srgbClr val="FF0000"/>
              </a:buClr>
              <a:buSzPts val="2800"/>
              <a:buChar char="•"/>
            </a:pPr>
            <a:r>
              <a:rPr lang="en-US"/>
              <a:t>Read through the scenario.</a:t>
            </a:r>
            <a:endParaRPr/>
          </a:p>
          <a:p>
            <a:pPr marL="228600" lvl="0" indent="-50800" algn="l" rtl="0">
              <a:lnSpc>
                <a:spcPct val="90000"/>
              </a:lnSpc>
              <a:spcBef>
                <a:spcPts val="0"/>
              </a:spcBef>
              <a:spcAft>
                <a:spcPts val="0"/>
              </a:spcAft>
              <a:buClr>
                <a:srgbClr val="FF0000"/>
              </a:buClr>
              <a:buSzPts val="2800"/>
              <a:buNone/>
            </a:pPr>
            <a:endParaRPr/>
          </a:p>
          <a:p>
            <a:pPr marL="228600" lvl="0" indent="-228600" algn="l" rtl="0">
              <a:lnSpc>
                <a:spcPct val="90000"/>
              </a:lnSpc>
              <a:spcBef>
                <a:spcPts val="0"/>
              </a:spcBef>
              <a:spcAft>
                <a:spcPts val="0"/>
              </a:spcAft>
              <a:buClr>
                <a:srgbClr val="FF0000"/>
              </a:buClr>
              <a:buSzPts val="2800"/>
              <a:buChar char="•"/>
            </a:pPr>
            <a:r>
              <a:rPr lang="en-US"/>
              <a:t>Student behavior and adult action/strategies have been populated. These strategies are for attention. What other strategies might be chosen if the function of Bubba’s behavior was escape? </a:t>
            </a:r>
            <a:endParaRPr/>
          </a:p>
          <a:p>
            <a:pPr marL="0" lvl="0" indent="0" algn="l" rtl="0">
              <a:lnSpc>
                <a:spcPct val="90000"/>
              </a:lnSpc>
              <a:spcBef>
                <a:spcPts val="0"/>
              </a:spcBef>
              <a:spcAft>
                <a:spcPts val="0"/>
              </a:spcAft>
              <a:buClr>
                <a:srgbClr val="FF0000"/>
              </a:buClr>
              <a:buSzPts val="2800"/>
              <a:buNone/>
            </a:pPr>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15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De-escalation of Behavior in Action</a:t>
            </a:r>
            <a:endParaRPr/>
          </a:p>
        </p:txBody>
      </p:sp>
      <p:sp>
        <p:nvSpPr>
          <p:cNvPr id="1161" name="Google Shape;1161;p15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15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Activity</a:t>
            </a:r>
            <a:endParaRPr/>
          </a:p>
        </p:txBody>
      </p:sp>
      <p:sp>
        <p:nvSpPr>
          <p:cNvPr id="1168" name="Google Shape;1168;p154"/>
          <p:cNvSpPr txBox="1">
            <a:spLocks noGrp="1"/>
          </p:cNvSpPr>
          <p:nvPr>
            <p:ph type="body" idx="1"/>
          </p:nvPr>
        </p:nvSpPr>
        <p:spPr>
          <a:xfrm>
            <a:off x="628650" y="1631406"/>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Remember the activity at the start of our lesson, where you thought about a student you had whose behavior escalated. For this situation, reflect on the following prompts:</a:t>
            </a:r>
            <a:endParaRPr/>
          </a:p>
          <a:p>
            <a:pPr marL="228600" lvl="0" indent="-228600" algn="l" rtl="0">
              <a:lnSpc>
                <a:spcPct val="90000"/>
              </a:lnSpc>
              <a:spcBef>
                <a:spcPts val="1000"/>
              </a:spcBef>
              <a:spcAft>
                <a:spcPts val="0"/>
              </a:spcAft>
              <a:buSzPts val="2000"/>
              <a:buChar char="•"/>
            </a:pPr>
            <a:r>
              <a:rPr lang="en-US" sz="2000"/>
              <a:t>Identify the student’s behavior at each phase of the acting out cycle. </a:t>
            </a:r>
            <a:endParaRPr/>
          </a:p>
          <a:p>
            <a:pPr marL="228600" lvl="0" indent="-228600" algn="l" rtl="0">
              <a:lnSpc>
                <a:spcPct val="90000"/>
              </a:lnSpc>
              <a:spcBef>
                <a:spcPts val="1000"/>
              </a:spcBef>
              <a:spcAft>
                <a:spcPts val="0"/>
              </a:spcAft>
              <a:buSzPts val="2000"/>
              <a:buChar char="•"/>
            </a:pPr>
            <a:r>
              <a:rPr lang="en-US" sz="2000"/>
              <a:t>What adult responses did you utilize at each phase of the acting out cycle? </a:t>
            </a:r>
            <a:endParaRPr/>
          </a:p>
          <a:p>
            <a:pPr marL="228600" lvl="0" indent="-228600" algn="l" rtl="0">
              <a:lnSpc>
                <a:spcPct val="90000"/>
              </a:lnSpc>
              <a:spcBef>
                <a:spcPts val="1000"/>
              </a:spcBef>
              <a:spcAft>
                <a:spcPts val="0"/>
              </a:spcAft>
              <a:buSzPts val="2000"/>
              <a:buChar char="•"/>
            </a:pPr>
            <a:r>
              <a:rPr lang="en-US" sz="2000"/>
              <a:t>How did those responses work in de-escalating the behavior?</a:t>
            </a:r>
            <a:endParaRPr/>
          </a:p>
          <a:p>
            <a:pPr marL="228600" lvl="0" indent="-228600" algn="l" rtl="0">
              <a:lnSpc>
                <a:spcPct val="90000"/>
              </a:lnSpc>
              <a:spcBef>
                <a:spcPts val="1000"/>
              </a:spcBef>
              <a:spcAft>
                <a:spcPts val="0"/>
              </a:spcAft>
              <a:buSzPts val="2000"/>
              <a:buChar char="•"/>
            </a:pPr>
            <a:r>
              <a:rPr lang="en-US" sz="2000"/>
              <a:t>What strategies might you proactively use to try to minimize triggers and keep the student in the calm phase?</a:t>
            </a:r>
            <a:endParaRPr/>
          </a:p>
          <a:p>
            <a:pPr marL="228600" lvl="0" indent="-228600" algn="l" rtl="0">
              <a:lnSpc>
                <a:spcPct val="90000"/>
              </a:lnSpc>
              <a:spcBef>
                <a:spcPts val="1000"/>
              </a:spcBef>
              <a:spcAft>
                <a:spcPts val="0"/>
              </a:spcAft>
              <a:buSzPts val="2000"/>
              <a:buChar char="•"/>
            </a:pPr>
            <a:r>
              <a:rPr lang="en-US" sz="2000"/>
              <a:t>What strategies might you use at each of the remaining phases of the acting out cycle in order to disrupt further behavioral escalation?</a:t>
            </a: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p15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De-escalation of Behavior</a:t>
            </a:r>
            <a:br>
              <a:rPr lang="en-US"/>
            </a:br>
            <a:r>
              <a:rPr lang="en-US"/>
              <a:t>Closing and Next Steps</a:t>
            </a:r>
            <a:endParaRPr/>
          </a:p>
        </p:txBody>
      </p:sp>
      <p:sp>
        <p:nvSpPr>
          <p:cNvPr id="1175" name="Google Shape;1175;p15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p15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a:t>De-escalation  Summary</a:t>
            </a:r>
            <a:endParaRPr/>
          </a:p>
        </p:txBody>
      </p:sp>
      <p:sp>
        <p:nvSpPr>
          <p:cNvPr id="1182" name="Google Shape;1182;p156"/>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a:t>Students who are acting out follow 7 phases.</a:t>
            </a:r>
            <a:endParaRPr/>
          </a:p>
          <a:p>
            <a:pPr marL="50800" lvl="0" indent="0" algn="l" rtl="0">
              <a:lnSpc>
                <a:spcPct val="90000"/>
              </a:lnSpc>
              <a:spcBef>
                <a:spcPts val="0"/>
              </a:spcBef>
              <a:spcAft>
                <a:spcPts val="0"/>
              </a:spcAft>
              <a:buSzPts val="2800"/>
              <a:buNone/>
            </a:pPr>
            <a:r>
              <a:rPr lang="en-US"/>
              <a:t> </a:t>
            </a:r>
            <a:endParaRPr/>
          </a:p>
          <a:p>
            <a:pPr marL="457200" lvl="0" indent="-406400" algn="l" rtl="0">
              <a:lnSpc>
                <a:spcPct val="90000"/>
              </a:lnSpc>
              <a:spcBef>
                <a:spcPts val="0"/>
              </a:spcBef>
              <a:spcAft>
                <a:spcPts val="0"/>
              </a:spcAft>
              <a:buSzPts val="2800"/>
              <a:buChar char="•"/>
            </a:pPr>
            <a:r>
              <a:rPr lang="en-US"/>
              <a:t>By identifying a student’s behavior at each phase we can select strategies to prevent the student progressing to the next phase.  </a:t>
            </a:r>
            <a:endParaRPr/>
          </a:p>
          <a:p>
            <a:pPr marL="457200" lvl="0" indent="-228600" algn="l" rtl="0">
              <a:lnSpc>
                <a:spcPct val="90000"/>
              </a:lnSpc>
              <a:spcBef>
                <a:spcPts val="0"/>
              </a:spcBef>
              <a:spcAft>
                <a:spcPts val="0"/>
              </a:spcAft>
              <a:buSzPts val="2800"/>
              <a:buNone/>
            </a:pPr>
            <a:endParaRPr/>
          </a:p>
          <a:p>
            <a:pPr marL="457200" lvl="0" indent="-406400" algn="l" rtl="0">
              <a:lnSpc>
                <a:spcPct val="90000"/>
              </a:lnSpc>
              <a:spcBef>
                <a:spcPts val="0"/>
              </a:spcBef>
              <a:spcAft>
                <a:spcPts val="0"/>
              </a:spcAft>
              <a:buSzPts val="2800"/>
              <a:buChar char="•"/>
            </a:pPr>
            <a:r>
              <a:rPr lang="en-US"/>
              <a:t>Matching strategies to student function of behavior will increase the probability of success</a:t>
            </a:r>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8" name="Google Shape;1188;p15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Closing and Next Steps</a:t>
            </a:r>
            <a:endParaRPr/>
          </a:p>
        </p:txBody>
      </p:sp>
      <p:sp>
        <p:nvSpPr>
          <p:cNvPr id="1189" name="Google Shape;1189;p157"/>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a:t>How will you use this information to design strategies for students displaying intense behaviors?</a:t>
            </a:r>
            <a:endParaRPr/>
          </a:p>
          <a:p>
            <a:pPr marL="0" lvl="0" indent="0" algn="l" rtl="0">
              <a:lnSpc>
                <a:spcPct val="90000"/>
              </a:lnSpc>
              <a:spcBef>
                <a:spcPts val="1000"/>
              </a:spcBef>
              <a:spcAft>
                <a:spcPts val="0"/>
              </a:spcAft>
              <a:buSzPts val="2800"/>
              <a:buNone/>
            </a:pPr>
            <a:r>
              <a:rPr lang="en-US"/>
              <a:t>What supports do you need in order to implement these strategies?</a:t>
            </a:r>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15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References</a:t>
            </a:r>
            <a:endParaRPr/>
          </a:p>
        </p:txBody>
      </p:sp>
      <p:sp>
        <p:nvSpPr>
          <p:cNvPr id="1196" name="Google Shape;1196;p15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rgbClr val="FF0000"/>
              </a:buClr>
              <a:buSzPts val="2800"/>
              <a:buNone/>
            </a:pPr>
            <a:r>
              <a:rPr lang="en-US" sz="1800"/>
              <a:t>Colvin, G. (2004). Managing the cycle of acting-out behavior in the classroom. Eugene, OR: Behavior Associates.</a:t>
            </a:r>
            <a:endParaRPr sz="1800"/>
          </a:p>
          <a:p>
            <a:pPr marL="228600" lvl="0" indent="-50800" algn="l" rtl="0">
              <a:lnSpc>
                <a:spcPct val="90000"/>
              </a:lnSpc>
              <a:spcBef>
                <a:spcPts val="0"/>
              </a:spcBef>
              <a:spcAft>
                <a:spcPts val="0"/>
              </a:spcAft>
              <a:buClr>
                <a:srgbClr val="FF0000"/>
              </a:buClr>
              <a:buSzPts val="2800"/>
              <a:buNone/>
            </a:pPr>
            <a:endParaRPr sz="1800"/>
          </a:p>
          <a:p>
            <a:pPr marL="228600" lvl="0" indent="-50800" algn="l" rtl="0">
              <a:lnSpc>
                <a:spcPct val="90000"/>
              </a:lnSpc>
              <a:spcBef>
                <a:spcPts val="0"/>
              </a:spcBef>
              <a:spcAft>
                <a:spcPts val="0"/>
              </a:spcAft>
              <a:buClr>
                <a:srgbClr val="FF0000"/>
              </a:buClr>
              <a:buSzPts val="2800"/>
              <a:buNone/>
            </a:pPr>
            <a:r>
              <a:rPr lang="en-US" sz="1800"/>
              <a:t>Reinke, W. M., Herman, K. C., &amp; Stormont, M. (2013). Classroom-level positive behavior supports in schools implementing SW-PBS: Identifying areas for enhancement. Journal of Positive Behavior Interventions, 15(1), 39-50. </a:t>
            </a:r>
            <a:r>
              <a:rPr lang="en-US" sz="1800" u="sng">
                <a:solidFill>
                  <a:schemeClr val="hlink"/>
                </a:solidFill>
                <a:hlinkClick r:id="rId3"/>
              </a:rPr>
              <a:t>https://doi.org/10.1177/1098300712459079</a:t>
            </a:r>
            <a:endParaRPr sz="1800"/>
          </a:p>
          <a:p>
            <a:pPr marL="228600" lvl="0" indent="-50800" algn="l" rtl="0">
              <a:lnSpc>
                <a:spcPct val="90000"/>
              </a:lnSpc>
              <a:spcBef>
                <a:spcPts val="0"/>
              </a:spcBef>
              <a:spcAft>
                <a:spcPts val="0"/>
              </a:spcAft>
              <a:buClr>
                <a:srgbClr val="FF0000"/>
              </a:buClr>
              <a:buSzPts val="2800"/>
              <a:buNone/>
            </a:pPr>
            <a:endParaRPr sz="1800"/>
          </a:p>
          <a:p>
            <a:pPr marL="228600" lvl="0" indent="-50800" algn="l" rtl="0">
              <a:lnSpc>
                <a:spcPct val="90000"/>
              </a:lnSpc>
              <a:spcBef>
                <a:spcPts val="0"/>
              </a:spcBef>
              <a:spcAft>
                <a:spcPts val="0"/>
              </a:spcAft>
              <a:buClr>
                <a:srgbClr val="FF0000"/>
              </a:buClr>
              <a:buSzPts val="2800"/>
              <a:buNone/>
            </a:pPr>
            <a:r>
              <a:rPr lang="en-US" sz="1800"/>
              <a:t>Walker, H., Colvin, G., &amp; Ramsey, E. (1995). Antisocial behavior in school: Strategies and best practices. Pacific Grove, CA: Brooks/Cole Publishing.</a:t>
            </a:r>
            <a:endParaRPr sz="1800"/>
          </a:p>
          <a:p>
            <a:pPr marL="228600" lvl="0" indent="-50800" algn="l" rtl="0">
              <a:lnSpc>
                <a:spcPct val="90000"/>
              </a:lnSpc>
              <a:spcBef>
                <a:spcPts val="0"/>
              </a:spcBef>
              <a:spcAft>
                <a:spcPts val="0"/>
              </a:spcAft>
              <a:buClr>
                <a:srgbClr val="FF0000"/>
              </a:buClr>
              <a:buSzPts val="2800"/>
              <a:buNone/>
            </a:pPr>
            <a:endParaRPr sz="1800"/>
          </a:p>
          <a:p>
            <a:pPr marL="228600" lvl="0" indent="-50800" algn="l" rtl="0">
              <a:lnSpc>
                <a:spcPct val="90000"/>
              </a:lnSpc>
              <a:spcBef>
                <a:spcPts val="0"/>
              </a:spcBef>
              <a:spcAft>
                <a:spcPts val="0"/>
              </a:spcAft>
              <a:buClr>
                <a:srgbClr val="FF0000"/>
              </a:buClr>
              <a:buSzPts val="2800"/>
              <a:buNone/>
            </a:pPr>
            <a:r>
              <a:rPr lang="en-US" sz="1800"/>
              <a:t>White, M. A. (1975). Natural rates of teacher approval and disapproval in the classroom. Journal of Applied Behavioral Analysis, 8(4), 367–372. </a:t>
            </a:r>
            <a:r>
              <a:rPr lang="en-US" sz="1800" u="sng">
                <a:solidFill>
                  <a:schemeClr val="hlink"/>
                </a:solidFill>
                <a:hlinkClick r:id="rId4"/>
              </a:rPr>
              <a:t>https://doi.org/10.1901/jaba.1975.8-367</a:t>
            </a:r>
            <a:r>
              <a:rPr lang="en-US" sz="1800"/>
              <a:t>  </a:t>
            </a:r>
            <a:endParaRPr sz="1800"/>
          </a:p>
          <a:p>
            <a:pPr marL="228600" lvl="0" indent="-50800" algn="l" rtl="0">
              <a:lnSpc>
                <a:spcPct val="90000"/>
              </a:lnSpc>
              <a:spcBef>
                <a:spcPts val="0"/>
              </a:spcBef>
              <a:spcAft>
                <a:spcPts val="0"/>
              </a:spcAft>
              <a:buClr>
                <a:srgbClr val="FF0000"/>
              </a:buClr>
              <a:buSzPts val="2800"/>
              <a:buNone/>
            </a:pPr>
            <a:endParaRPr sz="240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1201"/>
        <p:cNvGrpSpPr/>
        <p:nvPr/>
      </p:nvGrpSpPr>
      <p:grpSpPr>
        <a:xfrm>
          <a:off x="0" y="0"/>
          <a:ext cx="0" cy="0"/>
          <a:chOff x="0" y="0"/>
          <a:chExt cx="0" cy="0"/>
        </a:xfrm>
      </p:grpSpPr>
      <p:sp>
        <p:nvSpPr>
          <p:cNvPr id="1202" name="Google Shape;1202;p15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Contact Information</a:t>
            </a:r>
            <a:endParaRPr/>
          </a:p>
        </p:txBody>
      </p:sp>
      <p:sp>
        <p:nvSpPr>
          <p:cNvPr id="1203" name="Google Shape;1203;p159"/>
          <p:cNvSpPr txBox="1">
            <a:spLocks noGrp="1"/>
          </p:cNvSpPr>
          <p:nvPr>
            <p:ph type="body" idx="1"/>
          </p:nvPr>
        </p:nvSpPr>
        <p:spPr>
          <a:xfrm>
            <a:off x="546652" y="1969039"/>
            <a:ext cx="3971408" cy="617935"/>
          </a:xfrm>
          <a:prstGeom prst="rect">
            <a:avLst/>
          </a:prstGeom>
          <a:noFill/>
          <a:ln>
            <a:noFill/>
          </a:ln>
        </p:spPr>
        <p:txBody>
          <a:bodyPr spcFirstLastPara="1" wrap="square" lIns="91425" tIns="45700" rIns="91425" bIns="45700" anchor="b"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Check Out MO SW-PBS on Social Media:</a:t>
            </a:r>
            <a:endParaRPr/>
          </a:p>
        </p:txBody>
      </p:sp>
      <p:pic>
        <p:nvPicPr>
          <p:cNvPr id="1204" name="Google Shape;1204;p159"/>
          <p:cNvPicPr preferRelativeResize="0">
            <a:picLocks noGrp="1"/>
          </p:cNvPicPr>
          <p:nvPr>
            <p:ph type="body" idx="2"/>
          </p:nvPr>
        </p:nvPicPr>
        <p:blipFill rotWithShape="1">
          <a:blip r:embed="rId3">
            <a:alphaModFix/>
          </a:blip>
          <a:srcRect/>
          <a:stretch/>
        </p:blipFill>
        <p:spPr>
          <a:xfrm>
            <a:off x="883553" y="2871703"/>
            <a:ext cx="715203" cy="617935"/>
          </a:xfrm>
          <a:prstGeom prst="rect">
            <a:avLst/>
          </a:prstGeom>
          <a:noFill/>
          <a:ln>
            <a:noFill/>
          </a:ln>
        </p:spPr>
      </p:pic>
      <p:sp>
        <p:nvSpPr>
          <p:cNvPr id="1205" name="Google Shape;1205;p159"/>
          <p:cNvSpPr txBox="1">
            <a:spLocks noGrp="1"/>
          </p:cNvSpPr>
          <p:nvPr>
            <p:ph type="body" idx="3"/>
          </p:nvPr>
        </p:nvSpPr>
        <p:spPr>
          <a:xfrm>
            <a:off x="4649031" y="1969039"/>
            <a:ext cx="3887391" cy="617935"/>
          </a:xfrm>
          <a:prstGeom prst="rect">
            <a:avLst/>
          </a:prstGeom>
          <a:noFill/>
          <a:ln>
            <a:noFill/>
          </a:ln>
        </p:spPr>
        <p:txBody>
          <a:bodyPr spcFirstLastPara="1" wrap="square" lIns="91425" tIns="45700" rIns="91425" bIns="45700" anchor="b"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Facilitator Contact Information:</a:t>
            </a:r>
            <a:endParaRPr/>
          </a:p>
        </p:txBody>
      </p:sp>
      <p:sp>
        <p:nvSpPr>
          <p:cNvPr id="1206" name="Google Shape;1206;p159"/>
          <p:cNvSpPr txBox="1">
            <a:spLocks noGrp="1"/>
          </p:cNvSpPr>
          <p:nvPr>
            <p:ph type="body" idx="4"/>
          </p:nvPr>
        </p:nvSpPr>
        <p:spPr>
          <a:xfrm>
            <a:off x="4649031" y="2586974"/>
            <a:ext cx="3887391" cy="2763441"/>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207" name="Google Shape;1207;p159"/>
          <p:cNvPicPr preferRelativeResize="0"/>
          <p:nvPr/>
        </p:nvPicPr>
        <p:blipFill rotWithShape="1">
          <a:blip r:embed="rId4">
            <a:alphaModFix/>
          </a:blip>
          <a:srcRect/>
          <a:stretch/>
        </p:blipFill>
        <p:spPr>
          <a:xfrm>
            <a:off x="883554" y="3677336"/>
            <a:ext cx="788531" cy="788531"/>
          </a:xfrm>
          <a:prstGeom prst="rect">
            <a:avLst/>
          </a:prstGeom>
          <a:noFill/>
          <a:ln>
            <a:noFill/>
          </a:ln>
        </p:spPr>
      </p:pic>
      <p:pic>
        <p:nvPicPr>
          <p:cNvPr id="1208" name="Google Shape;1208;p159"/>
          <p:cNvPicPr preferRelativeResize="0"/>
          <p:nvPr/>
        </p:nvPicPr>
        <p:blipFill rotWithShape="1">
          <a:blip r:embed="rId5">
            <a:alphaModFix/>
          </a:blip>
          <a:srcRect/>
          <a:stretch/>
        </p:blipFill>
        <p:spPr>
          <a:xfrm>
            <a:off x="962774" y="4653563"/>
            <a:ext cx="556763" cy="452840"/>
          </a:xfrm>
          <a:prstGeom prst="rect">
            <a:avLst/>
          </a:prstGeom>
          <a:noFill/>
          <a:ln>
            <a:noFill/>
          </a:ln>
        </p:spPr>
      </p:pic>
      <p:sp>
        <p:nvSpPr>
          <p:cNvPr id="1209" name="Google Shape;1209;p159"/>
          <p:cNvSpPr txBox="1"/>
          <p:nvPr/>
        </p:nvSpPr>
        <p:spPr>
          <a:xfrm>
            <a:off x="1729724" y="2963210"/>
            <a:ext cx="2276061"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chemeClr val="dk1"/>
                </a:solidFill>
                <a:latin typeface="Calibri"/>
                <a:ea typeface="Calibri"/>
                <a:cs typeface="Calibri"/>
                <a:sym typeface="Calibri"/>
              </a:rPr>
              <a:t>pbismissouri.org</a:t>
            </a:r>
            <a:endParaRPr sz="2100">
              <a:solidFill>
                <a:schemeClr val="dk1"/>
              </a:solidFill>
              <a:latin typeface="Calibri"/>
              <a:ea typeface="Calibri"/>
              <a:cs typeface="Calibri"/>
              <a:sym typeface="Calibri"/>
            </a:endParaRPr>
          </a:p>
        </p:txBody>
      </p:sp>
      <p:sp>
        <p:nvSpPr>
          <p:cNvPr id="1210" name="Google Shape;1210;p159"/>
          <p:cNvSpPr txBox="1"/>
          <p:nvPr/>
        </p:nvSpPr>
        <p:spPr>
          <a:xfrm>
            <a:off x="1729720" y="3772486"/>
            <a:ext cx="2842280"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chemeClr val="dk1"/>
                </a:solidFill>
                <a:latin typeface="Calibri"/>
                <a:ea typeface="Calibri"/>
                <a:cs typeface="Calibri"/>
                <a:sym typeface="Calibri"/>
              </a:rPr>
              <a:t>facebook.com/moswpbs</a:t>
            </a:r>
            <a:endParaRPr sz="2100">
              <a:solidFill>
                <a:schemeClr val="dk1"/>
              </a:solidFill>
              <a:latin typeface="Calibri"/>
              <a:ea typeface="Calibri"/>
              <a:cs typeface="Calibri"/>
              <a:sym typeface="Calibri"/>
            </a:endParaRPr>
          </a:p>
        </p:txBody>
      </p:sp>
      <p:sp>
        <p:nvSpPr>
          <p:cNvPr id="1211" name="Google Shape;1211;p159"/>
          <p:cNvSpPr txBox="1"/>
          <p:nvPr/>
        </p:nvSpPr>
        <p:spPr>
          <a:xfrm>
            <a:off x="1729724" y="4580275"/>
            <a:ext cx="2276061"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chemeClr val="dk1"/>
                </a:solidFill>
                <a:latin typeface="Calibri"/>
                <a:ea typeface="Calibri"/>
                <a:cs typeface="Calibri"/>
                <a:sym typeface="Calibri"/>
              </a:rPr>
              <a:t>@MOSWPBS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Essential Questions</a:t>
            </a:r>
            <a:endParaRPr/>
          </a:p>
        </p:txBody>
      </p:sp>
      <p:sp>
        <p:nvSpPr>
          <p:cNvPr id="170" name="Google Shape;170;p1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What beliefs do you have about changing behavior?</a:t>
            </a:r>
            <a:endParaRPr/>
          </a:p>
          <a:p>
            <a:pPr marL="228600" lvl="0" indent="-50800" algn="l" rtl="0">
              <a:lnSpc>
                <a:spcPct val="90000"/>
              </a:lnSpc>
              <a:spcBef>
                <a:spcPts val="1000"/>
              </a:spcBef>
              <a:spcAft>
                <a:spcPts val="0"/>
              </a:spcAft>
              <a:buClr>
                <a:srgbClr val="FF0000"/>
              </a:buClr>
              <a:buSzPts val="2800"/>
              <a:buNone/>
            </a:pPr>
            <a:endParaRPr/>
          </a:p>
          <a:p>
            <a:pPr marL="228600" lvl="0" indent="-228600" algn="l" rtl="0">
              <a:lnSpc>
                <a:spcPct val="90000"/>
              </a:lnSpc>
              <a:spcBef>
                <a:spcPts val="1000"/>
              </a:spcBef>
              <a:spcAft>
                <a:spcPts val="0"/>
              </a:spcAft>
              <a:buClr>
                <a:srgbClr val="FF0000"/>
              </a:buClr>
              <a:buSzPts val="2800"/>
              <a:buChar char="•"/>
            </a:pPr>
            <a:r>
              <a:rPr lang="en-US"/>
              <a:t>How do you use the science of behavior principles when supporting students?</a:t>
            </a:r>
            <a:endParaRPr/>
          </a:p>
          <a:p>
            <a:pPr marL="228600" lvl="0" indent="-50800" algn="l" rtl="0">
              <a:lnSpc>
                <a:spcPct val="90000"/>
              </a:lnSpc>
              <a:spcBef>
                <a:spcPts val="1000"/>
              </a:spcBef>
              <a:spcAft>
                <a:spcPts val="0"/>
              </a:spcAft>
              <a:buClr>
                <a:srgbClr val="FF0000"/>
              </a:buClr>
              <a:buSzPts val="2800"/>
              <a:buNone/>
            </a:pPr>
            <a:endParaRPr/>
          </a:p>
          <a:p>
            <a:pPr marL="228600" lvl="0" indent="-228600" algn="l" rtl="0">
              <a:lnSpc>
                <a:spcPct val="90000"/>
              </a:lnSpc>
              <a:spcBef>
                <a:spcPts val="1000"/>
              </a:spcBef>
              <a:spcAft>
                <a:spcPts val="0"/>
              </a:spcAft>
              <a:buClr>
                <a:srgbClr val="FF0000"/>
              </a:buClr>
              <a:buSzPts val="2800"/>
              <a:buChar char="•"/>
            </a:pPr>
            <a:r>
              <a:rPr lang="en-US"/>
              <a:t>Can you examine a student’s pattern of behavior and identify the antecedent(s) and consequence(s)?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Lesson Outcomes</a:t>
            </a:r>
            <a:endParaRPr/>
          </a:p>
        </p:txBody>
      </p:sp>
      <p:sp>
        <p:nvSpPr>
          <p:cNvPr id="177" name="Google Shape;177;p17"/>
          <p:cNvSpPr txBox="1">
            <a:spLocks noGrp="1"/>
          </p:cNvSpPr>
          <p:nvPr>
            <p:ph type="body" idx="1"/>
          </p:nvPr>
        </p:nvSpPr>
        <p:spPr>
          <a:xfrm>
            <a:off x="628651" y="1465730"/>
            <a:ext cx="7886700" cy="4024246"/>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2800"/>
              <a:buNone/>
            </a:pPr>
            <a:r>
              <a:rPr lang="en-US" i="1">
                <a:solidFill>
                  <a:srgbClr val="008000"/>
                </a:solidFill>
              </a:rPr>
              <a:t>At the end of this session, you will be able to…</a:t>
            </a:r>
            <a:endParaRPr/>
          </a:p>
          <a:p>
            <a:pPr marL="0" lvl="0" indent="0" algn="l" rtl="0">
              <a:lnSpc>
                <a:spcPct val="110000"/>
              </a:lnSpc>
              <a:spcBef>
                <a:spcPts val="451"/>
              </a:spcBef>
              <a:spcAft>
                <a:spcPts val="0"/>
              </a:spcAft>
              <a:buSzPts val="2800"/>
              <a:buNone/>
            </a:pPr>
            <a:endParaRPr i="1">
              <a:solidFill>
                <a:srgbClr val="008000"/>
              </a:solidFill>
            </a:endParaRPr>
          </a:p>
          <a:p>
            <a:pPr marL="228600" lvl="0" indent="-228600" algn="l" rtl="0">
              <a:lnSpc>
                <a:spcPct val="110000"/>
              </a:lnSpc>
              <a:spcBef>
                <a:spcPts val="451"/>
              </a:spcBef>
              <a:spcAft>
                <a:spcPts val="0"/>
              </a:spcAft>
              <a:buSzPts val="2800"/>
              <a:buChar char="•"/>
            </a:pPr>
            <a:r>
              <a:rPr lang="en-US">
                <a:solidFill>
                  <a:srgbClr val="008000"/>
                </a:solidFill>
              </a:rPr>
              <a:t>understand that behavior is predictable. </a:t>
            </a:r>
            <a:endParaRPr/>
          </a:p>
          <a:p>
            <a:pPr marL="0" lvl="0" indent="0" algn="l" rtl="0">
              <a:lnSpc>
                <a:spcPct val="110000"/>
              </a:lnSpc>
              <a:spcBef>
                <a:spcPts val="451"/>
              </a:spcBef>
              <a:spcAft>
                <a:spcPts val="0"/>
              </a:spcAft>
              <a:buSzPts val="2800"/>
              <a:buNone/>
            </a:pPr>
            <a:endParaRPr>
              <a:solidFill>
                <a:srgbClr val="008000"/>
              </a:solidFill>
            </a:endParaRPr>
          </a:p>
          <a:p>
            <a:pPr marL="228600" lvl="0" indent="-228600" algn="l" rtl="0">
              <a:lnSpc>
                <a:spcPct val="110000"/>
              </a:lnSpc>
              <a:spcBef>
                <a:spcPts val="451"/>
              </a:spcBef>
              <a:spcAft>
                <a:spcPts val="0"/>
              </a:spcAft>
              <a:buSzPts val="2800"/>
              <a:buChar char="•"/>
            </a:pPr>
            <a:r>
              <a:rPr lang="en-US">
                <a:solidFill>
                  <a:srgbClr val="008000"/>
                </a:solidFill>
              </a:rPr>
              <a:t>identify antecedent(s), behavior(s), and consequence(s) from scenarios. </a:t>
            </a:r>
            <a:endParaRPr/>
          </a:p>
          <a:p>
            <a:pPr marL="0" lvl="0" indent="0" algn="ctr" rtl="0">
              <a:lnSpc>
                <a:spcPct val="90000"/>
              </a:lnSpc>
              <a:spcBef>
                <a:spcPts val="451"/>
              </a:spcBef>
              <a:spcAft>
                <a:spcPts val="0"/>
              </a:spcAft>
              <a:buSzPts val="225"/>
              <a:buNone/>
            </a:pPr>
            <a:endParaRPr sz="225" i="1">
              <a:solidFill>
                <a:srgbClr val="008000"/>
              </a:solidFill>
            </a:endParaRPr>
          </a:p>
          <a:p>
            <a:pPr marL="228600" lvl="0" indent="-50800" algn="l" rtl="0">
              <a:lnSpc>
                <a:spcPct val="90000"/>
              </a:lnSpc>
              <a:spcBef>
                <a:spcPts val="1451"/>
              </a:spcBef>
              <a:spcAft>
                <a:spcPts val="0"/>
              </a:spcAft>
              <a:buClr>
                <a:srgbClr val="FF0000"/>
              </a:buClr>
              <a:buSzPts val="2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Importance of Science of Behavior</a:t>
            </a:r>
            <a:endParaRPr/>
          </a:p>
        </p:txBody>
      </p:sp>
      <p:sp>
        <p:nvSpPr>
          <p:cNvPr id="184" name="Google Shape;184;p1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a:t>Knowing the ABCs of Function-Based Thinking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Teacher Leader Standards</a:t>
            </a:r>
            <a:endParaRPr/>
          </a:p>
        </p:txBody>
      </p:sp>
      <p:sp>
        <p:nvSpPr>
          <p:cNvPr id="191" name="Google Shape;191;p1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Standard 1: Content knowledge aligned with appropriate instruction</a:t>
            </a:r>
            <a:endParaRPr/>
          </a:p>
          <a:p>
            <a:pPr marL="228600" lvl="0" indent="-228600" algn="l" rtl="0">
              <a:lnSpc>
                <a:spcPct val="90000"/>
              </a:lnSpc>
              <a:spcBef>
                <a:spcPts val="1000"/>
              </a:spcBef>
              <a:spcAft>
                <a:spcPts val="0"/>
              </a:spcAft>
              <a:buClr>
                <a:srgbClr val="FF0000"/>
              </a:buClr>
              <a:buSzPts val="2800"/>
              <a:buChar char="•"/>
            </a:pPr>
            <a:r>
              <a:rPr lang="en-US"/>
              <a:t>Standard 2: Student Learning, Growth and Development</a:t>
            </a:r>
            <a:endParaRPr/>
          </a:p>
          <a:p>
            <a:pPr marL="228600" lvl="0" indent="-228600" algn="l" rtl="0">
              <a:lnSpc>
                <a:spcPct val="90000"/>
              </a:lnSpc>
              <a:spcBef>
                <a:spcPts val="1000"/>
              </a:spcBef>
              <a:spcAft>
                <a:spcPts val="0"/>
              </a:spcAft>
              <a:buClr>
                <a:srgbClr val="FF0000"/>
              </a:buClr>
              <a:buSzPts val="2800"/>
              <a:buChar char="•"/>
            </a:pPr>
            <a:r>
              <a:rPr lang="en-US"/>
              <a:t>Standard 5: Positive Classroom Environment</a:t>
            </a:r>
            <a:endParaRPr/>
          </a:p>
          <a:p>
            <a:pPr marL="228600" lvl="0" indent="-228600" algn="l" rtl="0">
              <a:lnSpc>
                <a:spcPct val="90000"/>
              </a:lnSpc>
              <a:spcBef>
                <a:spcPts val="1000"/>
              </a:spcBef>
              <a:spcAft>
                <a:spcPts val="0"/>
              </a:spcAft>
              <a:buClr>
                <a:srgbClr val="FF0000"/>
              </a:buClr>
              <a:buSzPts val="2800"/>
              <a:buChar char="•"/>
            </a:pPr>
            <a:r>
              <a:rPr lang="en-US"/>
              <a:t>Standard 7: Student Assessment and Data Analysis</a:t>
            </a:r>
            <a:endParaRPr/>
          </a:p>
          <a:p>
            <a:pPr marL="228600" lvl="0" indent="-228600" algn="l" rtl="0">
              <a:lnSpc>
                <a:spcPct val="90000"/>
              </a:lnSpc>
              <a:spcBef>
                <a:spcPts val="1000"/>
              </a:spcBef>
              <a:spcAft>
                <a:spcPts val="0"/>
              </a:spcAft>
              <a:buClr>
                <a:srgbClr val="FF0000"/>
              </a:buClr>
              <a:buSzPts val="2800"/>
              <a:buChar char="•"/>
            </a:pPr>
            <a:r>
              <a:rPr lang="en-US"/>
              <a:t>Standard 8: Professionalism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Facilitator Notes: Delete This Slide</a:t>
            </a:r>
            <a:endParaRPr/>
          </a:p>
        </p:txBody>
      </p:sp>
      <p:sp>
        <p:nvSpPr>
          <p:cNvPr id="72" name="Google Shape;72;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0"/>
              </a:spcBef>
              <a:spcAft>
                <a:spcPts val="0"/>
              </a:spcAft>
              <a:buSzPts val="2800"/>
              <a:buChar char="•"/>
            </a:pPr>
            <a:r>
              <a:rPr lang="en-US"/>
              <a:t>You will need to add attention signal and introduction </a:t>
            </a:r>
            <a:endParaRPr/>
          </a:p>
          <a:p>
            <a:pPr marL="50800" lvl="0" indent="0" algn="l" rtl="0">
              <a:lnSpc>
                <a:spcPct val="90000"/>
              </a:lnSpc>
              <a:spcBef>
                <a:spcPts val="0"/>
              </a:spcBef>
              <a:spcAft>
                <a:spcPts val="0"/>
              </a:spcAft>
              <a:buSzPts val="2800"/>
              <a:buNone/>
            </a:pPr>
            <a:endParaRPr/>
          </a:p>
          <a:p>
            <a:pPr marL="457200" lvl="0" indent="-406400" algn="l" rtl="0">
              <a:lnSpc>
                <a:spcPct val="90000"/>
              </a:lnSpc>
              <a:spcBef>
                <a:spcPts val="0"/>
              </a:spcBef>
              <a:spcAft>
                <a:spcPts val="0"/>
              </a:spcAft>
              <a:buSzPts val="2800"/>
              <a:buChar char="•"/>
            </a:pPr>
            <a:r>
              <a:rPr lang="en-US"/>
              <a:t>Some activities require accessing a separate handout</a:t>
            </a:r>
            <a:endParaRPr/>
          </a:p>
          <a:p>
            <a:pPr marL="228600" lvl="0" indent="-50800" algn="l" rtl="0">
              <a:lnSpc>
                <a:spcPct val="90000"/>
              </a:lnSpc>
              <a:spcBef>
                <a:spcPts val="1000"/>
              </a:spcBef>
              <a:spcAft>
                <a:spcPts val="0"/>
              </a:spcAft>
              <a:buClr>
                <a:srgbClr val="FF0000"/>
              </a:buClr>
              <a:buSzPts val="2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Overview of Science of Behavior</a:t>
            </a:r>
            <a:endParaRPr/>
          </a:p>
        </p:txBody>
      </p:sp>
      <p:sp>
        <p:nvSpPr>
          <p:cNvPr id="198" name="Google Shape;198;p2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a:t>Knowing the ABCs of Function-Based Thinking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How do People Learn to Behave?</a:t>
            </a:r>
            <a:endParaRPr/>
          </a:p>
        </p:txBody>
      </p:sp>
      <p:sp>
        <p:nvSpPr>
          <p:cNvPr id="205" name="Google Shape;205;p2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Modeling?</a:t>
            </a:r>
            <a:endParaRPr/>
          </a:p>
          <a:p>
            <a:pPr marL="228600" lvl="0" indent="-228600" algn="l" rtl="0">
              <a:lnSpc>
                <a:spcPct val="90000"/>
              </a:lnSpc>
              <a:spcBef>
                <a:spcPts val="1000"/>
              </a:spcBef>
              <a:spcAft>
                <a:spcPts val="0"/>
              </a:spcAft>
              <a:buClr>
                <a:srgbClr val="FF0000"/>
              </a:buClr>
              <a:buSzPts val="2800"/>
              <a:buChar char="•"/>
            </a:pPr>
            <a:r>
              <a:rPr lang="en-US"/>
              <a:t>Accident?</a:t>
            </a:r>
            <a:endParaRPr/>
          </a:p>
          <a:p>
            <a:pPr marL="228600" lvl="0" indent="-228600" algn="l" rtl="0">
              <a:lnSpc>
                <a:spcPct val="90000"/>
              </a:lnSpc>
              <a:spcBef>
                <a:spcPts val="1000"/>
              </a:spcBef>
              <a:spcAft>
                <a:spcPts val="0"/>
              </a:spcAft>
              <a:buClr>
                <a:srgbClr val="FF0000"/>
              </a:buClr>
              <a:buSzPts val="2800"/>
              <a:buChar char="•"/>
            </a:pPr>
            <a:r>
              <a:rPr lang="en-US"/>
              <a:t>Instinct?</a:t>
            </a:r>
            <a:endParaRPr/>
          </a:p>
          <a:p>
            <a:pPr marL="228600" lvl="0" indent="-228600" algn="l" rtl="0">
              <a:lnSpc>
                <a:spcPct val="90000"/>
              </a:lnSpc>
              <a:spcBef>
                <a:spcPts val="1000"/>
              </a:spcBef>
              <a:spcAft>
                <a:spcPts val="0"/>
              </a:spcAft>
              <a:buClr>
                <a:srgbClr val="FF0000"/>
              </a:buClr>
              <a:buSzPts val="2800"/>
              <a:buChar char="•"/>
            </a:pPr>
            <a:r>
              <a:rPr lang="en-US"/>
              <a:t>Condition?</a:t>
            </a:r>
            <a:endParaRPr/>
          </a:p>
          <a:p>
            <a:pPr marL="0" lvl="0" indent="0" algn="l" rtl="0">
              <a:lnSpc>
                <a:spcPct val="90000"/>
              </a:lnSpc>
              <a:spcBef>
                <a:spcPts val="1000"/>
              </a:spcBef>
              <a:spcAft>
                <a:spcPts val="0"/>
              </a:spcAft>
              <a:buSzPts val="1200"/>
              <a:buNone/>
            </a:pPr>
            <a:endParaRPr sz="1200"/>
          </a:p>
          <a:p>
            <a:pPr marL="0" lvl="0" indent="0" algn="ctr" rtl="0">
              <a:lnSpc>
                <a:spcPct val="90000"/>
              </a:lnSpc>
              <a:spcBef>
                <a:spcPts val="1000"/>
              </a:spcBef>
              <a:spcAft>
                <a:spcPts val="0"/>
              </a:spcAft>
              <a:buSzPts val="2800"/>
              <a:buNone/>
            </a:pPr>
            <a:r>
              <a:rPr lang="en-US" i="1"/>
              <a:t>Why do people continue using the behavior?</a:t>
            </a:r>
            <a:endParaRPr/>
          </a:p>
          <a:p>
            <a:pPr marL="0" lvl="0" indent="0" algn="ctr" rtl="0">
              <a:lnSpc>
                <a:spcPct val="90000"/>
              </a:lnSpc>
              <a:spcBef>
                <a:spcPts val="1000"/>
              </a:spcBef>
              <a:spcAft>
                <a:spcPts val="0"/>
              </a:spcAft>
              <a:buSzPts val="3600"/>
              <a:buNone/>
            </a:pPr>
            <a:r>
              <a:rPr lang="en-US" sz="3600" b="1">
                <a:solidFill>
                  <a:srgbClr val="FF0000"/>
                </a:solidFill>
              </a:rPr>
              <a:t>IT WORKS!</a:t>
            </a:r>
            <a:endParaRPr/>
          </a:p>
          <a:p>
            <a:pPr marL="0" lvl="0" indent="0" algn="ctr" rtl="0">
              <a:lnSpc>
                <a:spcPct val="90000"/>
              </a:lnSpc>
              <a:spcBef>
                <a:spcPts val="1000"/>
              </a:spcBef>
              <a:spcAft>
                <a:spcPts val="0"/>
              </a:spcAft>
              <a:buSzPts val="1800"/>
              <a:buNone/>
            </a:pPr>
            <a:endParaRPr sz="1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anim calcmode="lin" valueType="num">
                                      <p:cBhvr additive="base">
                                        <p:cTn id="7" dur="500"/>
                                        <p:tgtEl>
                                          <p:spTgt spid="20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
                                            <p:txEl>
                                              <p:pRg st="1" end="1"/>
                                            </p:txEl>
                                          </p:spTgt>
                                        </p:tgtEl>
                                        <p:attrNameLst>
                                          <p:attrName>style.visibility</p:attrName>
                                        </p:attrNameLst>
                                      </p:cBhvr>
                                      <p:to>
                                        <p:strVal val="visible"/>
                                      </p:to>
                                    </p:set>
                                    <p:anim calcmode="lin" valueType="num">
                                      <p:cBhvr additive="base">
                                        <p:cTn id="12" dur="500"/>
                                        <p:tgtEl>
                                          <p:spTgt spid="20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
                                            <p:txEl>
                                              <p:pRg st="2" end="2"/>
                                            </p:txEl>
                                          </p:spTgt>
                                        </p:tgtEl>
                                        <p:attrNameLst>
                                          <p:attrName>style.visibility</p:attrName>
                                        </p:attrNameLst>
                                      </p:cBhvr>
                                      <p:to>
                                        <p:strVal val="visible"/>
                                      </p:to>
                                    </p:set>
                                    <p:anim calcmode="lin" valueType="num">
                                      <p:cBhvr additive="base">
                                        <p:cTn id="17" dur="500"/>
                                        <p:tgtEl>
                                          <p:spTgt spid="20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5">
                                            <p:txEl>
                                              <p:pRg st="3" end="3"/>
                                            </p:txEl>
                                          </p:spTgt>
                                        </p:tgtEl>
                                        <p:attrNameLst>
                                          <p:attrName>style.visibility</p:attrName>
                                        </p:attrNameLst>
                                      </p:cBhvr>
                                      <p:to>
                                        <p:strVal val="visible"/>
                                      </p:to>
                                    </p:set>
                                    <p:anim calcmode="lin" valueType="num">
                                      <p:cBhvr additive="base">
                                        <p:cTn id="22" dur="500"/>
                                        <p:tgtEl>
                                          <p:spTgt spid="20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5">
                                            <p:txEl>
                                              <p:pRg st="4" end="4"/>
                                            </p:txEl>
                                          </p:spTgt>
                                        </p:tgtEl>
                                        <p:attrNameLst>
                                          <p:attrName>style.visibility</p:attrName>
                                        </p:attrNameLst>
                                      </p:cBhvr>
                                      <p:to>
                                        <p:strVal val="visible"/>
                                      </p:to>
                                    </p:set>
                                    <p:anim calcmode="lin" valueType="num">
                                      <p:cBhvr additive="base">
                                        <p:cTn id="27" dur="500"/>
                                        <p:tgtEl>
                                          <p:spTgt spid="20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5">
                                            <p:txEl>
                                              <p:pRg st="5" end="5"/>
                                            </p:txEl>
                                          </p:spTgt>
                                        </p:tgtEl>
                                        <p:attrNameLst>
                                          <p:attrName>style.visibility</p:attrName>
                                        </p:attrNameLst>
                                      </p:cBhvr>
                                      <p:to>
                                        <p:strVal val="visible"/>
                                      </p:to>
                                    </p:set>
                                    <p:anim calcmode="lin" valueType="num">
                                      <p:cBhvr additive="base">
                                        <p:cTn id="32" dur="500"/>
                                        <p:tgtEl>
                                          <p:spTgt spid="20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
                                            <p:txEl>
                                              <p:pRg st="6" end="6"/>
                                            </p:txEl>
                                          </p:spTgt>
                                        </p:tgtEl>
                                        <p:attrNameLst>
                                          <p:attrName>style.visibility</p:attrName>
                                        </p:attrNameLst>
                                      </p:cBhvr>
                                      <p:to>
                                        <p:strVal val="visible"/>
                                      </p:to>
                                    </p:set>
                                    <p:anim calcmode="lin" valueType="num">
                                      <p:cBhvr additive="base">
                                        <p:cTn id="37" dur="500"/>
                                        <p:tgtEl>
                                          <p:spTgt spid="20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05">
                                            <p:txEl>
                                              <p:pRg st="7" end="7"/>
                                            </p:txEl>
                                          </p:spTgt>
                                        </p:tgtEl>
                                        <p:attrNameLst>
                                          <p:attrName>style.visibility</p:attrName>
                                        </p:attrNameLst>
                                      </p:cBhvr>
                                      <p:to>
                                        <p:strVal val="visible"/>
                                      </p:to>
                                    </p:set>
                                    <p:anim calcmode="lin" valueType="num">
                                      <p:cBhvr additive="base">
                                        <p:cTn id="42" dur="500"/>
                                        <p:tgtEl>
                                          <p:spTgt spid="20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Science of Behavior</a:t>
            </a:r>
            <a:br>
              <a:rPr lang="en-US" b="1"/>
            </a:br>
            <a:r>
              <a:rPr lang="en-US" b="1"/>
              <a:t>Key Concepts/Big Ideas</a:t>
            </a:r>
            <a:endParaRPr/>
          </a:p>
        </p:txBody>
      </p:sp>
      <p:sp>
        <p:nvSpPr>
          <p:cNvPr id="212" name="Google Shape;212;p2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SW-PBS is grounded in the logic of Applied Behavior Analysis (ABA) </a:t>
            </a:r>
            <a:endParaRPr/>
          </a:p>
          <a:p>
            <a:pPr marL="685800" lvl="1" indent="-228600" algn="l" rtl="0">
              <a:lnSpc>
                <a:spcPct val="90000"/>
              </a:lnSpc>
              <a:spcBef>
                <a:spcPts val="500"/>
              </a:spcBef>
              <a:spcAft>
                <a:spcPts val="0"/>
              </a:spcAft>
              <a:buClr>
                <a:schemeClr val="dk1"/>
              </a:buClr>
              <a:buSzPts val="2400"/>
              <a:buChar char="•"/>
            </a:pPr>
            <a:r>
              <a:rPr lang="en-US"/>
              <a:t>Behavior is learned.</a:t>
            </a:r>
            <a:endParaRPr/>
          </a:p>
          <a:p>
            <a:pPr marL="685800" lvl="1" indent="-228600" algn="l" rtl="0">
              <a:lnSpc>
                <a:spcPct val="90000"/>
              </a:lnSpc>
              <a:spcBef>
                <a:spcPts val="500"/>
              </a:spcBef>
              <a:spcAft>
                <a:spcPts val="0"/>
              </a:spcAft>
              <a:buClr>
                <a:schemeClr val="dk1"/>
              </a:buClr>
              <a:buSzPts val="2400"/>
              <a:buChar char="•"/>
            </a:pPr>
            <a:r>
              <a:rPr lang="en-US"/>
              <a:t>Behavior has a predictable pattern.</a:t>
            </a:r>
            <a:endParaRPr/>
          </a:p>
          <a:p>
            <a:pPr marL="685800" lvl="1" indent="-228600" algn="l" rtl="0">
              <a:lnSpc>
                <a:spcPct val="90000"/>
              </a:lnSpc>
              <a:spcBef>
                <a:spcPts val="500"/>
              </a:spcBef>
              <a:spcAft>
                <a:spcPts val="0"/>
              </a:spcAft>
              <a:buClr>
                <a:schemeClr val="dk1"/>
              </a:buClr>
              <a:buSzPts val="2400"/>
              <a:buChar char="•"/>
            </a:pPr>
            <a:r>
              <a:rPr lang="en-US"/>
              <a:t>Behavior is a form of communication.</a:t>
            </a:r>
            <a:endParaRPr/>
          </a:p>
          <a:p>
            <a:pPr marL="0" lvl="0" indent="0" algn="l" rtl="0">
              <a:lnSpc>
                <a:spcPct val="90000"/>
              </a:lnSpc>
              <a:spcBef>
                <a:spcPts val="1000"/>
              </a:spcBef>
              <a:spcAft>
                <a:spcPts val="0"/>
              </a:spcAft>
              <a:buSzPts val="2800"/>
              <a:buNone/>
            </a:pPr>
            <a:endParaRPr/>
          </a:p>
          <a:p>
            <a:pPr marL="228600" lvl="0" indent="-228600" algn="l" rtl="0">
              <a:lnSpc>
                <a:spcPct val="90000"/>
              </a:lnSpc>
              <a:spcBef>
                <a:spcPts val="1000"/>
              </a:spcBef>
              <a:spcAft>
                <a:spcPts val="0"/>
              </a:spcAft>
              <a:buClr>
                <a:srgbClr val="FF0000"/>
              </a:buClr>
              <a:buSzPts val="2800"/>
              <a:buChar char="•"/>
            </a:pPr>
            <a:r>
              <a:rPr lang="en-US"/>
              <a:t>Changing the environment leads to changes in behavior.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Key Terms</a:t>
            </a:r>
            <a:endParaRPr/>
          </a:p>
        </p:txBody>
      </p:sp>
      <p:sp>
        <p:nvSpPr>
          <p:cNvPr id="219" name="Google Shape;219;p2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Antecedent - Events that occur before the behavior and occasion/trigger the behavior</a:t>
            </a:r>
            <a:endParaRPr/>
          </a:p>
          <a:p>
            <a:pPr marL="228600" lvl="0" indent="-50800" algn="l" rtl="0">
              <a:lnSpc>
                <a:spcPct val="90000"/>
              </a:lnSpc>
              <a:spcBef>
                <a:spcPts val="1000"/>
              </a:spcBef>
              <a:spcAft>
                <a:spcPts val="0"/>
              </a:spcAft>
              <a:buClr>
                <a:srgbClr val="FF0000"/>
              </a:buClr>
              <a:buSzPts val="2800"/>
              <a:buNone/>
            </a:pPr>
            <a:endParaRPr/>
          </a:p>
          <a:p>
            <a:pPr marL="228600" lvl="0" indent="-228600" algn="l" rtl="0">
              <a:lnSpc>
                <a:spcPct val="90000"/>
              </a:lnSpc>
              <a:spcBef>
                <a:spcPts val="1000"/>
              </a:spcBef>
              <a:spcAft>
                <a:spcPts val="0"/>
              </a:spcAft>
              <a:buClr>
                <a:srgbClr val="FF0000"/>
              </a:buClr>
              <a:buSzPts val="2800"/>
              <a:buChar char="•"/>
            </a:pPr>
            <a:r>
              <a:rPr lang="en-US"/>
              <a:t>Behavior - </a:t>
            </a:r>
            <a:r>
              <a:rPr lang="en-US">
                <a:solidFill>
                  <a:srgbClr val="000000"/>
                </a:solidFill>
              </a:rPr>
              <a:t>An observable, measurable act</a:t>
            </a:r>
            <a:endParaRPr/>
          </a:p>
          <a:p>
            <a:pPr marL="228600" lvl="0" indent="-50800" algn="l" rtl="0">
              <a:lnSpc>
                <a:spcPct val="90000"/>
              </a:lnSpc>
              <a:spcBef>
                <a:spcPts val="1000"/>
              </a:spcBef>
              <a:spcAft>
                <a:spcPts val="0"/>
              </a:spcAft>
              <a:buClr>
                <a:srgbClr val="FF0000"/>
              </a:buClr>
              <a:buSzPts val="2800"/>
              <a:buNone/>
            </a:pPr>
            <a:endParaRPr/>
          </a:p>
          <a:p>
            <a:pPr marL="228600" lvl="0" indent="-228600" algn="l" rtl="0">
              <a:lnSpc>
                <a:spcPct val="90000"/>
              </a:lnSpc>
              <a:spcBef>
                <a:spcPts val="1000"/>
              </a:spcBef>
              <a:spcAft>
                <a:spcPts val="0"/>
              </a:spcAft>
              <a:buClr>
                <a:srgbClr val="FF0000"/>
              </a:buClr>
              <a:buSzPts val="2800"/>
              <a:buChar char="•"/>
            </a:pPr>
            <a:r>
              <a:rPr lang="en-US"/>
              <a:t>Consequence - </a:t>
            </a:r>
            <a:r>
              <a:rPr lang="en-US">
                <a:solidFill>
                  <a:srgbClr val="000000"/>
                </a:solidFill>
              </a:rPr>
              <a:t>The resulting event or outcome that occurs immediately following the behavior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Unpacking Science of Behavior</a:t>
            </a:r>
            <a:endParaRPr/>
          </a:p>
        </p:txBody>
      </p:sp>
      <p:sp>
        <p:nvSpPr>
          <p:cNvPr id="226" name="Google Shape;226;p2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a:t>Knowing the ABCs of Function-Based Thinking</a:t>
            </a:r>
            <a:endParaRPr/>
          </a:p>
          <a:p>
            <a:pPr marL="0" lvl="0" indent="0" algn="l" rtl="0">
              <a:lnSpc>
                <a:spcPct val="90000"/>
              </a:lnSpc>
              <a:spcBef>
                <a:spcPts val="1000"/>
              </a:spcBef>
              <a:spcAft>
                <a:spcPts val="0"/>
              </a:spcAft>
              <a:buClr>
                <a:schemeClr val="dk1"/>
              </a:buClr>
              <a:buSzPts val="24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5"/>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7200"/>
              <a:buFont typeface="Calibri"/>
              <a:buNone/>
            </a:pPr>
            <a:r>
              <a:rPr lang="en-US" sz="7200"/>
              <a:t>Learning</a:t>
            </a:r>
            <a:endParaRPr/>
          </a:p>
        </p:txBody>
      </p:sp>
      <p:sp>
        <p:nvSpPr>
          <p:cNvPr id="233" name="Google Shape;233;p25"/>
          <p:cNvSpPr txBox="1">
            <a:spLocks noGrp="1"/>
          </p:cNvSpPr>
          <p:nvPr>
            <p:ph type="body" idx="1"/>
          </p:nvPr>
        </p:nvSpPr>
        <p:spPr>
          <a:xfrm>
            <a:off x="228600" y="1295400"/>
            <a:ext cx="8458200" cy="45259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7200"/>
              <a:buFont typeface="Noto Sans Symbols"/>
              <a:buNone/>
            </a:pPr>
            <a:r>
              <a:rPr lang="en-US" sz="7200"/>
              <a:t>        </a:t>
            </a:r>
            <a:r>
              <a:rPr lang="en-US" sz="8000"/>
              <a:t>A 🡺 B 🡺 C</a:t>
            </a:r>
            <a:endParaRPr/>
          </a:p>
          <a:p>
            <a:pPr marL="228600" lvl="0" indent="-228600" algn="l" rtl="0">
              <a:lnSpc>
                <a:spcPct val="90000"/>
              </a:lnSpc>
              <a:spcBef>
                <a:spcPts val="1000"/>
              </a:spcBef>
              <a:spcAft>
                <a:spcPts val="0"/>
              </a:spcAft>
              <a:buSzPts val="7200"/>
              <a:buFont typeface="Noto Sans Symbols"/>
              <a:buNone/>
            </a:pPr>
            <a:endParaRPr sz="7200"/>
          </a:p>
          <a:p>
            <a:pPr marL="228600" lvl="0" indent="-228600" algn="l" rtl="0">
              <a:lnSpc>
                <a:spcPct val="90000"/>
              </a:lnSpc>
              <a:spcBef>
                <a:spcPts val="1000"/>
              </a:spcBef>
              <a:spcAft>
                <a:spcPts val="0"/>
              </a:spcAft>
              <a:buSzPts val="2800"/>
              <a:buFont typeface="Noto Sans Symbols"/>
              <a:buNone/>
            </a:pPr>
            <a:r>
              <a:rPr lang="en-US" sz="2800"/>
              <a:t>Student </a:t>
            </a:r>
            <a:r>
              <a:rPr lang="en-US" sz="2800" b="1" i="1" u="sng"/>
              <a:t>Learns</a:t>
            </a:r>
            <a:r>
              <a:rPr lang="en-US" sz="2800"/>
              <a:t> through repeated experience, that under these specific </a:t>
            </a:r>
            <a:r>
              <a:rPr lang="en-US" sz="3600" b="1" u="sng"/>
              <a:t>A</a:t>
            </a:r>
            <a:r>
              <a:rPr lang="en-US" sz="2800" u="sng"/>
              <a:t>ntecedent</a:t>
            </a:r>
            <a:r>
              <a:rPr lang="en-US" sz="2800"/>
              <a:t> conditions, if </a:t>
            </a:r>
            <a:r>
              <a:rPr lang="en-US"/>
              <a:t>he/she</a:t>
            </a:r>
            <a:r>
              <a:rPr lang="en-US" sz="2800"/>
              <a:t> engage in this </a:t>
            </a:r>
            <a:r>
              <a:rPr lang="en-US" sz="3600" b="1" u="sng"/>
              <a:t>B</a:t>
            </a:r>
            <a:r>
              <a:rPr lang="en-US" sz="2800" u="sng"/>
              <a:t>ehavior</a:t>
            </a:r>
            <a:r>
              <a:rPr lang="en-US" sz="2800"/>
              <a:t>, </a:t>
            </a:r>
            <a:r>
              <a:rPr lang="en-US"/>
              <a:t>he/she</a:t>
            </a:r>
            <a:r>
              <a:rPr lang="en-US" sz="2800"/>
              <a:t> can expect this </a:t>
            </a:r>
            <a:r>
              <a:rPr lang="en-US" sz="3600" b="1" u="sng"/>
              <a:t>C</a:t>
            </a:r>
            <a:r>
              <a:rPr lang="en-US" sz="2800" u="sng"/>
              <a:t>onsequence</a:t>
            </a:r>
            <a:endParaRPr sz="2800"/>
          </a:p>
        </p:txBody>
      </p:sp>
      <p:sp>
        <p:nvSpPr>
          <p:cNvPr id="234" name="Google Shape;234;p25"/>
          <p:cNvSpPr/>
          <p:nvPr/>
        </p:nvSpPr>
        <p:spPr>
          <a:xfrm>
            <a:off x="1257300" y="2209800"/>
            <a:ext cx="6705600" cy="1219200"/>
          </a:xfrm>
          <a:prstGeom prst="curvedUpArrow">
            <a:avLst>
              <a:gd name="adj1" fmla="val 110000"/>
              <a:gd name="adj2" fmla="val 220000"/>
              <a:gd name="adj3" fmla="val 33333"/>
            </a:avLst>
          </a:prstGeom>
          <a:solidFill>
            <a:srgbClr val="00B05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6"/>
          <p:cNvSpPr txBox="1">
            <a:spLocks noGrp="1"/>
          </p:cNvSpPr>
          <p:nvPr>
            <p:ph type="body" idx="1"/>
          </p:nvPr>
        </p:nvSpPr>
        <p:spPr>
          <a:xfrm>
            <a:off x="628650" y="1253331"/>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a:t>You are going to a potluck lunch to celebrate with friends. You decide to make a recipe that was recommended to you, and that you’ve been really wanting to try (the </a:t>
            </a:r>
            <a:r>
              <a:rPr lang="en-US" i="1"/>
              <a:t>Antecedent</a:t>
            </a:r>
            <a:r>
              <a:rPr lang="en-US"/>
              <a:t>). You make the new recipe and bring it to the potluck (the </a:t>
            </a:r>
            <a:r>
              <a:rPr lang="en-US" i="1"/>
              <a:t>Behavior</a:t>
            </a:r>
            <a:r>
              <a:rPr lang="en-US"/>
              <a:t>).  Everyone at the potluck tries your recipe and tells you how wonderful it is. At the end of the lunch, all you’re left with is an empty dish and lots of requests for sharing the recipe (the </a:t>
            </a:r>
            <a:r>
              <a:rPr lang="en-US" i="1"/>
              <a:t>Consequence</a:t>
            </a:r>
            <a:r>
              <a:rPr lang="en-US"/>
              <a:t>)</a:t>
            </a:r>
            <a:r>
              <a:rPr lang="en-US" i="1"/>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The Science of Behavior</a:t>
            </a:r>
            <a:endParaRPr/>
          </a:p>
        </p:txBody>
      </p:sp>
      <p:sp>
        <p:nvSpPr>
          <p:cNvPr id="247" name="Google Shape;247;p27"/>
          <p:cNvSpPr txBox="1">
            <a:spLocks noGrp="1"/>
          </p:cNvSpPr>
          <p:nvPr>
            <p:ph type="body" idx="4294967295"/>
          </p:nvPr>
        </p:nvSpPr>
        <p:spPr>
          <a:xfrm>
            <a:off x="363538" y="1193240"/>
            <a:ext cx="8229600" cy="3314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8000"/>
              </a:buClr>
              <a:buSzPts val="8000"/>
              <a:buFont typeface="Arial"/>
              <a:buNone/>
            </a:pPr>
            <a:r>
              <a:rPr lang="en-US" sz="8000" b="1" i="0" u="none" strike="noStrike" cap="none">
                <a:solidFill>
                  <a:srgbClr val="008000"/>
                </a:solidFill>
                <a:latin typeface="Balthazar"/>
                <a:ea typeface="Balthazar"/>
                <a:cs typeface="Balthazar"/>
                <a:sym typeface="Balthazar"/>
              </a:rPr>
              <a:t>A    </a:t>
            </a:r>
            <a:r>
              <a:rPr lang="en-US" sz="8000" b="1" i="0" u="none" strike="noStrike" cap="none">
                <a:solidFill>
                  <a:srgbClr val="FF0000"/>
                </a:solidFill>
                <a:latin typeface="Balthazar"/>
                <a:ea typeface="Balthazar"/>
                <a:cs typeface="Balthazar"/>
                <a:sym typeface="Balthazar"/>
              </a:rPr>
              <a:t>B    </a:t>
            </a:r>
            <a:r>
              <a:rPr lang="en-US" sz="8000" b="1" i="0" u="none" strike="noStrike" cap="none">
                <a:solidFill>
                  <a:srgbClr val="008000"/>
                </a:solidFill>
                <a:latin typeface="Balthazar"/>
                <a:ea typeface="Balthazar"/>
                <a:cs typeface="Balthazar"/>
                <a:sym typeface="Balthazar"/>
              </a:rPr>
              <a:t>C</a:t>
            </a:r>
            <a:endParaRPr/>
          </a:p>
          <a:p>
            <a:pPr marL="228600" marR="0" lvl="0" indent="0" algn="l" rtl="0">
              <a:lnSpc>
                <a:spcPct val="90000"/>
              </a:lnSpc>
              <a:spcBef>
                <a:spcPts val="1000"/>
              </a:spcBef>
              <a:spcAft>
                <a:spcPts val="0"/>
              </a:spcAft>
              <a:buClr>
                <a:schemeClr val="dk1"/>
              </a:buClr>
              <a:buSzPts val="4400"/>
              <a:buFont typeface="Arial"/>
              <a:buNone/>
            </a:pPr>
            <a:endParaRPr sz="44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Libre Franklin"/>
                <a:ea typeface="Libre Franklin"/>
                <a:cs typeface="Libre Franklin"/>
                <a:sym typeface="Libre Franklin"/>
              </a:rPr>
              <a:t>		</a:t>
            </a:r>
            <a:endParaRPr sz="36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graphicFrame>
        <p:nvGraphicFramePr>
          <p:cNvPr id="248" name="Google Shape;248;p27"/>
          <p:cNvGraphicFramePr/>
          <p:nvPr/>
        </p:nvGraphicFramePr>
        <p:xfrm>
          <a:off x="571500" y="2375973"/>
          <a:ext cx="3000000" cy="3000000"/>
        </p:xfrm>
        <a:graphic>
          <a:graphicData uri="http://schemas.openxmlformats.org/drawingml/2006/table">
            <a:tbl>
              <a:tblPr firstRow="1" bandRow="1">
                <a:noFill/>
                <a:tableStyleId>{E524CB7C-D9E1-4CCD-8CBD-45F92F8DB238}</a:tableStyleId>
              </a:tblPr>
              <a:tblGrid>
                <a:gridCol w="2804550">
                  <a:extLst>
                    <a:ext uri="{9D8B030D-6E8A-4147-A177-3AD203B41FA5}">
                      <a16:colId xmlns:a16="http://schemas.microsoft.com/office/drawing/2014/main" val="20000"/>
                    </a:ext>
                  </a:extLst>
                </a:gridCol>
                <a:gridCol w="2312275">
                  <a:extLst>
                    <a:ext uri="{9D8B030D-6E8A-4147-A177-3AD203B41FA5}">
                      <a16:colId xmlns:a16="http://schemas.microsoft.com/office/drawing/2014/main" val="20001"/>
                    </a:ext>
                  </a:extLst>
                </a:gridCol>
                <a:gridCol w="2998475">
                  <a:extLst>
                    <a:ext uri="{9D8B030D-6E8A-4147-A177-3AD203B41FA5}">
                      <a16:colId xmlns:a16="http://schemas.microsoft.com/office/drawing/2014/main" val="20002"/>
                    </a:ext>
                  </a:extLst>
                </a:gridCol>
              </a:tblGrid>
              <a:tr h="649950">
                <a:tc>
                  <a:txBody>
                    <a:bodyPr/>
                    <a:lstStyle/>
                    <a:p>
                      <a:pPr marL="0" marR="0" lvl="0" indent="0" algn="ctr" rtl="0">
                        <a:spcBef>
                          <a:spcPts val="0"/>
                        </a:spcBef>
                        <a:spcAft>
                          <a:spcPts val="0"/>
                        </a:spcAft>
                        <a:buNone/>
                      </a:pPr>
                      <a:r>
                        <a:rPr lang="en-US" sz="1800" b="0" u="none" strike="noStrike" cap="none">
                          <a:solidFill>
                            <a:srgbClr val="000000"/>
                          </a:solidFill>
                        </a:rPr>
                        <a:t>Antecedent</a:t>
                      </a:r>
                      <a:endParaRPr/>
                    </a:p>
                  </a:txBody>
                  <a:tcPr marL="91450" marR="91450" marT="45725" marB="45725" anchor="ctr">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a:txBody>
                    <a:bodyPr/>
                    <a:lstStyle/>
                    <a:p>
                      <a:pPr marL="63500" marR="0" lvl="0" indent="0" algn="ctr" rtl="0">
                        <a:spcBef>
                          <a:spcPts val="0"/>
                        </a:spcBef>
                        <a:spcAft>
                          <a:spcPts val="0"/>
                        </a:spcAft>
                        <a:buNone/>
                      </a:pPr>
                      <a:r>
                        <a:rPr lang="en-US" sz="1800" b="0" u="none" strike="noStrike" cap="none">
                          <a:solidFill>
                            <a:srgbClr val="000000"/>
                          </a:solidFill>
                        </a:rPr>
                        <a:t>Behavior</a:t>
                      </a:r>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u="none" strike="noStrike" cap="none">
                          <a:solidFill>
                            <a:srgbClr val="000000"/>
                          </a:solidFill>
                        </a:rPr>
                        <a:t>Consequence</a:t>
                      </a:r>
                      <a:endParaRPr/>
                    </a:p>
                  </a:txBody>
                  <a:tcPr marL="91450" marR="91450" marT="45725" marB="45725" anchor="ctr">
                    <a:lnL w="12700" cap="flat" cmpd="sng">
                      <a:solidFill>
                        <a:srgbClr val="000000"/>
                      </a:solidFill>
                      <a:prstDash val="solid"/>
                      <a:round/>
                      <a:headEnd type="none" w="sm" len="sm"/>
                      <a:tailEnd type="none" w="sm" len="sm"/>
                    </a:lnL>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149825">
                <a:tc>
                  <a:txBody>
                    <a:bodyPr/>
                    <a:lstStyle/>
                    <a:p>
                      <a:pPr marL="0" marR="0" lvl="0" indent="0" algn="ctr" rtl="0">
                        <a:spcBef>
                          <a:spcPts val="0"/>
                        </a:spcBef>
                        <a:spcAft>
                          <a:spcPts val="0"/>
                        </a:spcAft>
                        <a:buNone/>
                      </a:pPr>
                      <a:r>
                        <a:rPr lang="en-US" sz="1800" b="0" u="none" strike="noStrike" cap="none">
                          <a:solidFill>
                            <a:schemeClr val="dk1"/>
                          </a:solidFill>
                          <a:latin typeface="Libre Franklin"/>
                          <a:ea typeface="Libre Franklin"/>
                          <a:cs typeface="Libre Franklin"/>
                          <a:sym typeface="Libre Franklin"/>
                        </a:rPr>
                        <a:t>Events that occur before the behavior and occasion/trigger the behavior. </a:t>
                      </a:r>
                      <a:endParaRPr/>
                    </a:p>
                  </a:txBody>
                  <a:tcPr marL="91450" marR="91450" marT="45725" marB="45725" anchor="ctr">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a:txBody>
                    <a:bodyPr/>
                    <a:lstStyle/>
                    <a:p>
                      <a:pPr marL="63500" marR="0" lvl="0" indent="0" algn="ctr" rtl="0">
                        <a:spcBef>
                          <a:spcPts val="0"/>
                        </a:spcBef>
                        <a:spcAft>
                          <a:spcPts val="0"/>
                        </a:spcAft>
                        <a:buNone/>
                      </a:pPr>
                      <a:endParaRPr sz="1800" b="0" u="none" strike="noStrike" cap="none">
                        <a:solidFill>
                          <a:srgbClr val="000000"/>
                        </a:solidFill>
                        <a:latin typeface="Libre Franklin"/>
                        <a:ea typeface="Libre Franklin"/>
                        <a:cs typeface="Libre Franklin"/>
                        <a:sym typeface="Libre Frankli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a:txBody>
                    <a:bodyPr/>
                    <a:lstStyle/>
                    <a:p>
                      <a:pPr marL="0" marR="0" lvl="0" indent="0" algn="ctr" rtl="0">
                        <a:spcBef>
                          <a:spcPts val="0"/>
                        </a:spcBef>
                        <a:spcAft>
                          <a:spcPts val="0"/>
                        </a:spcAft>
                        <a:buNone/>
                      </a:pPr>
                      <a:endParaRPr sz="1800" b="0" u="none" strike="noStrike" cap="none">
                        <a:solidFill>
                          <a:srgbClr val="000000"/>
                        </a:solidFill>
                        <a:latin typeface="Libre Franklin"/>
                        <a:ea typeface="Libre Franklin"/>
                        <a:cs typeface="Libre Franklin"/>
                        <a:sym typeface="Libre Franklin"/>
                      </a:endParaRPr>
                    </a:p>
                  </a:txBody>
                  <a:tcPr marL="91450" marR="91450" marT="45725" marB="45725" anchor="ctr">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grpSp>
        <p:nvGrpSpPr>
          <p:cNvPr id="249" name="Google Shape;249;p27"/>
          <p:cNvGrpSpPr/>
          <p:nvPr/>
        </p:nvGrpSpPr>
        <p:grpSpPr>
          <a:xfrm>
            <a:off x="12700" y="6211888"/>
            <a:ext cx="9144000" cy="658812"/>
            <a:chOff x="12700" y="6211407"/>
            <a:chExt cx="9144378" cy="659292"/>
          </a:xfrm>
        </p:grpSpPr>
        <p:sp>
          <p:nvSpPr>
            <p:cNvPr id="250" name="Google Shape;250;p27"/>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51" name="Google Shape;251;p27"/>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52" name="Google Shape;252;p27"/>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53" name="Google Shape;253;p27"/>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FF"/>
                  </a:solidFill>
                  <a:latin typeface="Calibri"/>
                  <a:ea typeface="Calibri"/>
                  <a:cs typeface="Calibri"/>
                  <a:sym typeface="Calibri"/>
                </a:rPr>
                <a:t>MO SW-PBS</a:t>
              </a:r>
              <a:endParaRPr/>
            </a:p>
          </p:txBody>
        </p:sp>
      </p:grpSp>
      <p:sp>
        <p:nvSpPr>
          <p:cNvPr id="254" name="Google Shape;254;p27"/>
          <p:cNvSpPr/>
          <p:nvPr/>
        </p:nvSpPr>
        <p:spPr>
          <a:xfrm>
            <a:off x="5114925" y="1670154"/>
            <a:ext cx="635000" cy="368300"/>
          </a:xfrm>
          <a:prstGeom prst="rightArrow">
            <a:avLst>
              <a:gd name="adj1" fmla="val 50000"/>
              <a:gd name="adj2" fmla="val 50000"/>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27"/>
          <p:cNvSpPr/>
          <p:nvPr/>
        </p:nvSpPr>
        <p:spPr>
          <a:xfrm>
            <a:off x="3194049" y="1702875"/>
            <a:ext cx="635000" cy="368300"/>
          </a:xfrm>
          <a:prstGeom prst="rightArrow">
            <a:avLst>
              <a:gd name="adj1" fmla="val 50000"/>
              <a:gd name="adj2" fmla="val 50000"/>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The Science of Behavior</a:t>
            </a:r>
            <a:endParaRPr/>
          </a:p>
        </p:txBody>
      </p:sp>
      <p:sp>
        <p:nvSpPr>
          <p:cNvPr id="262" name="Google Shape;262;p28"/>
          <p:cNvSpPr txBox="1">
            <a:spLocks noGrp="1"/>
          </p:cNvSpPr>
          <p:nvPr>
            <p:ph type="body" idx="4294967295"/>
          </p:nvPr>
        </p:nvSpPr>
        <p:spPr>
          <a:xfrm>
            <a:off x="363538" y="1193240"/>
            <a:ext cx="8229600" cy="3314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8000"/>
              </a:buClr>
              <a:buSzPts val="8000"/>
              <a:buFont typeface="Arial"/>
              <a:buNone/>
            </a:pPr>
            <a:r>
              <a:rPr lang="en-US" sz="8000" b="1" i="0" u="none" strike="noStrike" cap="none">
                <a:solidFill>
                  <a:srgbClr val="008000"/>
                </a:solidFill>
                <a:latin typeface="Balthazar"/>
                <a:ea typeface="Balthazar"/>
                <a:cs typeface="Balthazar"/>
                <a:sym typeface="Balthazar"/>
              </a:rPr>
              <a:t>A    </a:t>
            </a:r>
            <a:r>
              <a:rPr lang="en-US" sz="8000" b="1" i="0" u="none" strike="noStrike" cap="none">
                <a:solidFill>
                  <a:srgbClr val="FF0000"/>
                </a:solidFill>
                <a:latin typeface="Balthazar"/>
                <a:ea typeface="Balthazar"/>
                <a:cs typeface="Balthazar"/>
                <a:sym typeface="Balthazar"/>
              </a:rPr>
              <a:t>B    </a:t>
            </a:r>
            <a:r>
              <a:rPr lang="en-US" sz="8000" b="1" i="0" u="none" strike="noStrike" cap="none">
                <a:solidFill>
                  <a:srgbClr val="008000"/>
                </a:solidFill>
                <a:latin typeface="Balthazar"/>
                <a:ea typeface="Balthazar"/>
                <a:cs typeface="Balthazar"/>
                <a:sym typeface="Balthazar"/>
              </a:rPr>
              <a:t>C</a:t>
            </a:r>
            <a:endParaRPr/>
          </a:p>
          <a:p>
            <a:pPr marL="228600" marR="0" lvl="0" indent="0" algn="l" rtl="0">
              <a:lnSpc>
                <a:spcPct val="90000"/>
              </a:lnSpc>
              <a:spcBef>
                <a:spcPts val="1000"/>
              </a:spcBef>
              <a:spcAft>
                <a:spcPts val="0"/>
              </a:spcAft>
              <a:buClr>
                <a:schemeClr val="dk1"/>
              </a:buClr>
              <a:buSzPts val="4400"/>
              <a:buFont typeface="Arial"/>
              <a:buNone/>
            </a:pPr>
            <a:endParaRPr sz="44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Libre Franklin"/>
                <a:ea typeface="Libre Franklin"/>
                <a:cs typeface="Libre Franklin"/>
                <a:sym typeface="Libre Franklin"/>
              </a:rPr>
              <a:t>		</a:t>
            </a:r>
            <a:endParaRPr sz="36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graphicFrame>
        <p:nvGraphicFramePr>
          <p:cNvPr id="263" name="Google Shape;263;p28"/>
          <p:cNvGraphicFramePr/>
          <p:nvPr/>
        </p:nvGraphicFramePr>
        <p:xfrm>
          <a:off x="571500" y="2375973"/>
          <a:ext cx="3000000" cy="3000000"/>
        </p:xfrm>
        <a:graphic>
          <a:graphicData uri="http://schemas.openxmlformats.org/drawingml/2006/table">
            <a:tbl>
              <a:tblPr firstRow="1" bandRow="1">
                <a:noFill/>
                <a:tableStyleId>{E524CB7C-D9E1-4CCD-8CBD-45F92F8DB238}</a:tableStyleId>
              </a:tblPr>
              <a:tblGrid>
                <a:gridCol w="2804550">
                  <a:extLst>
                    <a:ext uri="{9D8B030D-6E8A-4147-A177-3AD203B41FA5}">
                      <a16:colId xmlns:a16="http://schemas.microsoft.com/office/drawing/2014/main" val="20000"/>
                    </a:ext>
                  </a:extLst>
                </a:gridCol>
                <a:gridCol w="2312275">
                  <a:extLst>
                    <a:ext uri="{9D8B030D-6E8A-4147-A177-3AD203B41FA5}">
                      <a16:colId xmlns:a16="http://schemas.microsoft.com/office/drawing/2014/main" val="20001"/>
                    </a:ext>
                  </a:extLst>
                </a:gridCol>
                <a:gridCol w="2998475">
                  <a:extLst>
                    <a:ext uri="{9D8B030D-6E8A-4147-A177-3AD203B41FA5}">
                      <a16:colId xmlns:a16="http://schemas.microsoft.com/office/drawing/2014/main" val="20002"/>
                    </a:ext>
                  </a:extLst>
                </a:gridCol>
              </a:tblGrid>
              <a:tr h="649950">
                <a:tc>
                  <a:txBody>
                    <a:bodyPr/>
                    <a:lstStyle/>
                    <a:p>
                      <a:pPr marL="0" marR="0" lvl="0" indent="0" algn="ctr" rtl="0">
                        <a:spcBef>
                          <a:spcPts val="0"/>
                        </a:spcBef>
                        <a:spcAft>
                          <a:spcPts val="0"/>
                        </a:spcAft>
                        <a:buNone/>
                      </a:pPr>
                      <a:r>
                        <a:rPr lang="en-US" sz="1800" b="0" u="none" strike="noStrike" cap="none">
                          <a:solidFill>
                            <a:srgbClr val="000000"/>
                          </a:solidFill>
                        </a:rPr>
                        <a:t>Antecedent</a:t>
                      </a:r>
                      <a:endParaRPr/>
                    </a:p>
                  </a:txBody>
                  <a:tcPr marL="91450" marR="91450" marT="45725" marB="45725" anchor="ctr">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a:txBody>
                    <a:bodyPr/>
                    <a:lstStyle/>
                    <a:p>
                      <a:pPr marL="63500" marR="0" lvl="0" indent="0" algn="ctr" rtl="0">
                        <a:spcBef>
                          <a:spcPts val="0"/>
                        </a:spcBef>
                        <a:spcAft>
                          <a:spcPts val="0"/>
                        </a:spcAft>
                        <a:buNone/>
                      </a:pPr>
                      <a:r>
                        <a:rPr lang="en-US" sz="1800" b="0" u="none" strike="noStrike" cap="none">
                          <a:solidFill>
                            <a:srgbClr val="000000"/>
                          </a:solidFill>
                        </a:rPr>
                        <a:t>Behavior</a:t>
                      </a:r>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u="none" strike="noStrike" cap="none">
                          <a:solidFill>
                            <a:srgbClr val="000000"/>
                          </a:solidFill>
                        </a:rPr>
                        <a:t>Consequence</a:t>
                      </a:r>
                      <a:endParaRPr/>
                    </a:p>
                  </a:txBody>
                  <a:tcPr marL="91450" marR="91450" marT="45725" marB="45725" anchor="ctr">
                    <a:lnL w="12700" cap="flat" cmpd="sng">
                      <a:solidFill>
                        <a:srgbClr val="000000"/>
                      </a:solidFill>
                      <a:prstDash val="solid"/>
                      <a:round/>
                      <a:headEnd type="none" w="sm" len="sm"/>
                      <a:tailEnd type="none" w="sm" len="sm"/>
                    </a:lnL>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149825">
                <a:tc>
                  <a:txBody>
                    <a:bodyPr/>
                    <a:lstStyle/>
                    <a:p>
                      <a:pPr marL="0" marR="0" lvl="0" indent="0" algn="ctr" rtl="0">
                        <a:spcBef>
                          <a:spcPts val="0"/>
                        </a:spcBef>
                        <a:spcAft>
                          <a:spcPts val="0"/>
                        </a:spcAft>
                        <a:buNone/>
                      </a:pPr>
                      <a:r>
                        <a:rPr lang="en-US" sz="1800" b="0" u="none" strike="noStrike" cap="none">
                          <a:solidFill>
                            <a:schemeClr val="dk1"/>
                          </a:solidFill>
                          <a:latin typeface="Libre Franklin"/>
                          <a:ea typeface="Libre Franklin"/>
                          <a:cs typeface="Libre Franklin"/>
                          <a:sym typeface="Libre Franklin"/>
                        </a:rPr>
                        <a:t>Events that occur before the behavior and occasion/trigger the behavior. </a:t>
                      </a:r>
                      <a:endParaRPr/>
                    </a:p>
                  </a:txBody>
                  <a:tcPr marL="91450" marR="91450" marT="45725" marB="45725" anchor="ctr">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a:txBody>
                    <a:bodyPr/>
                    <a:lstStyle/>
                    <a:p>
                      <a:pPr marL="63500" marR="0" lvl="0" indent="0" algn="ctr" rtl="0">
                        <a:spcBef>
                          <a:spcPts val="0"/>
                        </a:spcBef>
                        <a:spcAft>
                          <a:spcPts val="0"/>
                        </a:spcAft>
                        <a:buNone/>
                      </a:pPr>
                      <a:r>
                        <a:rPr lang="en-US" sz="1800" b="0" u="none" strike="noStrike" cap="none">
                          <a:solidFill>
                            <a:srgbClr val="000000"/>
                          </a:solidFill>
                          <a:latin typeface="Libre Franklin"/>
                          <a:ea typeface="Libre Franklin"/>
                          <a:cs typeface="Libre Franklin"/>
                          <a:sym typeface="Libre Franklin"/>
                        </a:rPr>
                        <a:t>An observable, measurable act. </a:t>
                      </a:r>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a:txBody>
                    <a:bodyPr/>
                    <a:lstStyle/>
                    <a:p>
                      <a:pPr marL="0" marR="0" lvl="0" indent="0" algn="ctr" rtl="0">
                        <a:spcBef>
                          <a:spcPts val="0"/>
                        </a:spcBef>
                        <a:spcAft>
                          <a:spcPts val="0"/>
                        </a:spcAft>
                        <a:buNone/>
                      </a:pPr>
                      <a:endParaRPr sz="1800" b="0" u="none" strike="noStrike" cap="none">
                        <a:solidFill>
                          <a:srgbClr val="000000"/>
                        </a:solidFill>
                        <a:latin typeface="Libre Franklin"/>
                        <a:ea typeface="Libre Franklin"/>
                        <a:cs typeface="Libre Franklin"/>
                        <a:sym typeface="Libre Franklin"/>
                      </a:endParaRPr>
                    </a:p>
                  </a:txBody>
                  <a:tcPr marL="91450" marR="91450" marT="45725" marB="45725" anchor="ctr">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grpSp>
        <p:nvGrpSpPr>
          <p:cNvPr id="264" name="Google Shape;264;p28"/>
          <p:cNvGrpSpPr/>
          <p:nvPr/>
        </p:nvGrpSpPr>
        <p:grpSpPr>
          <a:xfrm>
            <a:off x="12700" y="6211888"/>
            <a:ext cx="9144000" cy="658812"/>
            <a:chOff x="12700" y="6211407"/>
            <a:chExt cx="9144378" cy="659292"/>
          </a:xfrm>
        </p:grpSpPr>
        <p:sp>
          <p:nvSpPr>
            <p:cNvPr id="265" name="Google Shape;265;p28"/>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6" name="Google Shape;266;p28"/>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7" name="Google Shape;267;p28"/>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8" name="Google Shape;268;p28"/>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FF"/>
                  </a:solidFill>
                  <a:latin typeface="Calibri"/>
                  <a:ea typeface="Calibri"/>
                  <a:cs typeface="Calibri"/>
                  <a:sym typeface="Calibri"/>
                </a:rPr>
                <a:t>MO SW-PBS</a:t>
              </a:r>
              <a:endParaRPr/>
            </a:p>
          </p:txBody>
        </p:sp>
      </p:grpSp>
      <p:sp>
        <p:nvSpPr>
          <p:cNvPr id="269" name="Google Shape;269;p28"/>
          <p:cNvSpPr/>
          <p:nvPr/>
        </p:nvSpPr>
        <p:spPr>
          <a:xfrm>
            <a:off x="5114925" y="1670154"/>
            <a:ext cx="635000" cy="368300"/>
          </a:xfrm>
          <a:prstGeom prst="rightArrow">
            <a:avLst>
              <a:gd name="adj1" fmla="val 50000"/>
              <a:gd name="adj2" fmla="val 50000"/>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28"/>
          <p:cNvSpPr/>
          <p:nvPr/>
        </p:nvSpPr>
        <p:spPr>
          <a:xfrm>
            <a:off x="3194049" y="1702875"/>
            <a:ext cx="635000" cy="368300"/>
          </a:xfrm>
          <a:prstGeom prst="rightArrow">
            <a:avLst>
              <a:gd name="adj1" fmla="val 50000"/>
              <a:gd name="adj2" fmla="val 50000"/>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The Science of Behavior</a:t>
            </a:r>
            <a:endParaRPr/>
          </a:p>
        </p:txBody>
      </p:sp>
      <p:sp>
        <p:nvSpPr>
          <p:cNvPr id="277" name="Google Shape;277;p29"/>
          <p:cNvSpPr txBox="1">
            <a:spLocks noGrp="1"/>
          </p:cNvSpPr>
          <p:nvPr>
            <p:ph type="body" idx="4294967295"/>
          </p:nvPr>
        </p:nvSpPr>
        <p:spPr>
          <a:xfrm>
            <a:off x="363538" y="1193240"/>
            <a:ext cx="8229600" cy="3314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8000"/>
              </a:buClr>
              <a:buSzPts val="8000"/>
              <a:buFont typeface="Arial"/>
              <a:buNone/>
            </a:pPr>
            <a:r>
              <a:rPr lang="en-US" sz="8000" b="1" i="0" u="none" strike="noStrike" cap="none">
                <a:solidFill>
                  <a:srgbClr val="008000"/>
                </a:solidFill>
                <a:latin typeface="Balthazar"/>
                <a:ea typeface="Balthazar"/>
                <a:cs typeface="Balthazar"/>
                <a:sym typeface="Balthazar"/>
              </a:rPr>
              <a:t>A    </a:t>
            </a:r>
            <a:r>
              <a:rPr lang="en-US" sz="8000" b="1" i="0" u="none" strike="noStrike" cap="none">
                <a:solidFill>
                  <a:srgbClr val="FF0000"/>
                </a:solidFill>
                <a:latin typeface="Balthazar"/>
                <a:ea typeface="Balthazar"/>
                <a:cs typeface="Balthazar"/>
                <a:sym typeface="Balthazar"/>
              </a:rPr>
              <a:t>B    </a:t>
            </a:r>
            <a:r>
              <a:rPr lang="en-US" sz="8000" b="1" i="0" u="none" strike="noStrike" cap="none">
                <a:solidFill>
                  <a:srgbClr val="008000"/>
                </a:solidFill>
                <a:latin typeface="Balthazar"/>
                <a:ea typeface="Balthazar"/>
                <a:cs typeface="Balthazar"/>
                <a:sym typeface="Balthazar"/>
              </a:rPr>
              <a:t>C</a:t>
            </a:r>
            <a:endParaRPr/>
          </a:p>
          <a:p>
            <a:pPr marL="228600" marR="0" lvl="0" indent="0" algn="l" rtl="0">
              <a:lnSpc>
                <a:spcPct val="90000"/>
              </a:lnSpc>
              <a:spcBef>
                <a:spcPts val="1000"/>
              </a:spcBef>
              <a:spcAft>
                <a:spcPts val="0"/>
              </a:spcAft>
              <a:buClr>
                <a:schemeClr val="dk1"/>
              </a:buClr>
              <a:buSzPts val="4400"/>
              <a:buFont typeface="Arial"/>
              <a:buNone/>
            </a:pPr>
            <a:endParaRPr sz="44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Libre Franklin"/>
                <a:ea typeface="Libre Franklin"/>
                <a:cs typeface="Libre Franklin"/>
                <a:sym typeface="Libre Franklin"/>
              </a:rPr>
              <a:t>		</a:t>
            </a:r>
            <a:endParaRPr sz="36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graphicFrame>
        <p:nvGraphicFramePr>
          <p:cNvPr id="278" name="Google Shape;278;p29"/>
          <p:cNvGraphicFramePr/>
          <p:nvPr/>
        </p:nvGraphicFramePr>
        <p:xfrm>
          <a:off x="571500" y="2375973"/>
          <a:ext cx="3000000" cy="3000000"/>
        </p:xfrm>
        <a:graphic>
          <a:graphicData uri="http://schemas.openxmlformats.org/drawingml/2006/table">
            <a:tbl>
              <a:tblPr firstRow="1" bandRow="1">
                <a:noFill/>
                <a:tableStyleId>{E524CB7C-D9E1-4CCD-8CBD-45F92F8DB238}</a:tableStyleId>
              </a:tblPr>
              <a:tblGrid>
                <a:gridCol w="2804550">
                  <a:extLst>
                    <a:ext uri="{9D8B030D-6E8A-4147-A177-3AD203B41FA5}">
                      <a16:colId xmlns:a16="http://schemas.microsoft.com/office/drawing/2014/main" val="20000"/>
                    </a:ext>
                  </a:extLst>
                </a:gridCol>
                <a:gridCol w="2312275">
                  <a:extLst>
                    <a:ext uri="{9D8B030D-6E8A-4147-A177-3AD203B41FA5}">
                      <a16:colId xmlns:a16="http://schemas.microsoft.com/office/drawing/2014/main" val="20001"/>
                    </a:ext>
                  </a:extLst>
                </a:gridCol>
                <a:gridCol w="2998475">
                  <a:extLst>
                    <a:ext uri="{9D8B030D-6E8A-4147-A177-3AD203B41FA5}">
                      <a16:colId xmlns:a16="http://schemas.microsoft.com/office/drawing/2014/main" val="20002"/>
                    </a:ext>
                  </a:extLst>
                </a:gridCol>
              </a:tblGrid>
              <a:tr h="649950">
                <a:tc>
                  <a:txBody>
                    <a:bodyPr/>
                    <a:lstStyle/>
                    <a:p>
                      <a:pPr marL="0" marR="0" lvl="0" indent="0" algn="ctr" rtl="0">
                        <a:spcBef>
                          <a:spcPts val="0"/>
                        </a:spcBef>
                        <a:spcAft>
                          <a:spcPts val="0"/>
                        </a:spcAft>
                        <a:buNone/>
                      </a:pPr>
                      <a:r>
                        <a:rPr lang="en-US" sz="1800" b="0" u="none" strike="noStrike" cap="none">
                          <a:solidFill>
                            <a:srgbClr val="000000"/>
                          </a:solidFill>
                        </a:rPr>
                        <a:t>Antecedent</a:t>
                      </a:r>
                      <a:endParaRPr/>
                    </a:p>
                  </a:txBody>
                  <a:tcPr marL="91450" marR="91450" marT="45725" marB="45725" anchor="ctr">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a:txBody>
                    <a:bodyPr/>
                    <a:lstStyle/>
                    <a:p>
                      <a:pPr marL="63500" marR="0" lvl="0" indent="0" algn="ctr" rtl="0">
                        <a:spcBef>
                          <a:spcPts val="0"/>
                        </a:spcBef>
                        <a:spcAft>
                          <a:spcPts val="0"/>
                        </a:spcAft>
                        <a:buNone/>
                      </a:pPr>
                      <a:r>
                        <a:rPr lang="en-US" sz="1800" b="0" u="none" strike="noStrike" cap="none">
                          <a:solidFill>
                            <a:srgbClr val="000000"/>
                          </a:solidFill>
                        </a:rPr>
                        <a:t>Behavior</a:t>
                      </a:r>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u="none" strike="noStrike" cap="none">
                          <a:solidFill>
                            <a:srgbClr val="000000"/>
                          </a:solidFill>
                        </a:rPr>
                        <a:t>Consequence</a:t>
                      </a:r>
                      <a:endParaRPr/>
                    </a:p>
                  </a:txBody>
                  <a:tcPr marL="91450" marR="91450" marT="45725" marB="45725" anchor="ctr">
                    <a:lnL w="12700" cap="flat" cmpd="sng">
                      <a:solidFill>
                        <a:srgbClr val="000000"/>
                      </a:solidFill>
                      <a:prstDash val="solid"/>
                      <a:round/>
                      <a:headEnd type="none" w="sm" len="sm"/>
                      <a:tailEnd type="none" w="sm" len="sm"/>
                    </a:lnL>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149825">
                <a:tc>
                  <a:txBody>
                    <a:bodyPr/>
                    <a:lstStyle/>
                    <a:p>
                      <a:pPr marL="0" marR="0" lvl="0" indent="0" algn="ctr" rtl="0">
                        <a:spcBef>
                          <a:spcPts val="0"/>
                        </a:spcBef>
                        <a:spcAft>
                          <a:spcPts val="0"/>
                        </a:spcAft>
                        <a:buNone/>
                      </a:pPr>
                      <a:r>
                        <a:rPr lang="en-US" sz="1800" b="0" u="none" strike="noStrike" cap="none">
                          <a:solidFill>
                            <a:schemeClr val="dk1"/>
                          </a:solidFill>
                          <a:latin typeface="Libre Franklin"/>
                          <a:ea typeface="Libre Franklin"/>
                          <a:cs typeface="Libre Franklin"/>
                          <a:sym typeface="Libre Franklin"/>
                        </a:rPr>
                        <a:t>Events that occur before the behavior and occasion/trigger the behavior. </a:t>
                      </a:r>
                      <a:endParaRPr/>
                    </a:p>
                  </a:txBody>
                  <a:tcPr marL="91450" marR="91450" marT="45725" marB="45725" anchor="ctr">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a:txBody>
                    <a:bodyPr/>
                    <a:lstStyle/>
                    <a:p>
                      <a:pPr marL="63500" marR="0" lvl="0" indent="0" algn="ctr" rtl="0">
                        <a:spcBef>
                          <a:spcPts val="0"/>
                        </a:spcBef>
                        <a:spcAft>
                          <a:spcPts val="0"/>
                        </a:spcAft>
                        <a:buNone/>
                      </a:pPr>
                      <a:r>
                        <a:rPr lang="en-US" sz="1800" b="0" u="none" strike="noStrike" cap="none">
                          <a:solidFill>
                            <a:srgbClr val="000000"/>
                          </a:solidFill>
                          <a:latin typeface="Libre Franklin"/>
                          <a:ea typeface="Libre Franklin"/>
                          <a:cs typeface="Libre Franklin"/>
                          <a:sym typeface="Libre Franklin"/>
                        </a:rPr>
                        <a:t>An observable, measurable act. </a:t>
                      </a:r>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a:txBody>
                    <a:bodyPr/>
                    <a:lstStyle/>
                    <a:p>
                      <a:pPr marL="0" marR="0" lvl="0" indent="0" algn="ctr" rtl="0">
                        <a:spcBef>
                          <a:spcPts val="0"/>
                        </a:spcBef>
                        <a:spcAft>
                          <a:spcPts val="0"/>
                        </a:spcAft>
                        <a:buNone/>
                      </a:pPr>
                      <a:r>
                        <a:rPr lang="en-US" sz="1800" b="0" u="none" strike="noStrike" cap="none">
                          <a:solidFill>
                            <a:srgbClr val="000000"/>
                          </a:solidFill>
                          <a:latin typeface="Libre Franklin"/>
                          <a:ea typeface="Libre Franklin"/>
                          <a:cs typeface="Libre Franklin"/>
                          <a:sym typeface="Libre Franklin"/>
                        </a:rPr>
                        <a:t>The resulting event or outcome that occurs immediately following the behavior. </a:t>
                      </a:r>
                      <a:endParaRPr/>
                    </a:p>
                  </a:txBody>
                  <a:tcPr marL="91450" marR="91450" marT="45725" marB="45725" anchor="ctr">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grpSp>
        <p:nvGrpSpPr>
          <p:cNvPr id="279" name="Google Shape;279;p29"/>
          <p:cNvGrpSpPr/>
          <p:nvPr/>
        </p:nvGrpSpPr>
        <p:grpSpPr>
          <a:xfrm>
            <a:off x="12700" y="6211888"/>
            <a:ext cx="9144000" cy="658812"/>
            <a:chOff x="12700" y="6211407"/>
            <a:chExt cx="9144378" cy="659292"/>
          </a:xfrm>
        </p:grpSpPr>
        <p:sp>
          <p:nvSpPr>
            <p:cNvPr id="280" name="Google Shape;280;p29"/>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1" name="Google Shape;281;p29"/>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2" name="Google Shape;282;p29"/>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3" name="Google Shape;283;p29"/>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FF"/>
                  </a:solidFill>
                  <a:latin typeface="Calibri"/>
                  <a:ea typeface="Calibri"/>
                  <a:cs typeface="Calibri"/>
                  <a:sym typeface="Calibri"/>
                </a:rPr>
                <a:t>MO SW-PBS</a:t>
              </a:r>
              <a:endParaRPr/>
            </a:p>
          </p:txBody>
        </p:sp>
      </p:grpSp>
      <p:sp>
        <p:nvSpPr>
          <p:cNvPr id="284" name="Google Shape;284;p29"/>
          <p:cNvSpPr/>
          <p:nvPr/>
        </p:nvSpPr>
        <p:spPr>
          <a:xfrm>
            <a:off x="5114925" y="1670154"/>
            <a:ext cx="635000" cy="368300"/>
          </a:xfrm>
          <a:prstGeom prst="rightArrow">
            <a:avLst>
              <a:gd name="adj1" fmla="val 50000"/>
              <a:gd name="adj2" fmla="val 50000"/>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29"/>
          <p:cNvSpPr/>
          <p:nvPr/>
        </p:nvSpPr>
        <p:spPr>
          <a:xfrm>
            <a:off x="3194049" y="1702875"/>
            <a:ext cx="635000" cy="368300"/>
          </a:xfrm>
          <a:prstGeom prst="rightArrow">
            <a:avLst>
              <a:gd name="adj1" fmla="val 50000"/>
              <a:gd name="adj2" fmla="val 50000"/>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
          <p:cNvSpPr txBox="1">
            <a:spLocks noGrp="1"/>
          </p:cNvSpPr>
          <p:nvPr>
            <p:ph type="ctrTitle"/>
          </p:nvPr>
        </p:nvSpPr>
        <p:spPr>
          <a:xfrm>
            <a:off x="685800" y="720612"/>
            <a:ext cx="7772400" cy="90135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a:t>Foundations of Function-Based Thinking</a:t>
            </a:r>
            <a:endParaRPr/>
          </a:p>
        </p:txBody>
      </p:sp>
      <p:sp>
        <p:nvSpPr>
          <p:cNvPr id="79" name="Google Shape;79;p3"/>
          <p:cNvSpPr txBox="1">
            <a:spLocks noGrp="1"/>
          </p:cNvSpPr>
          <p:nvPr>
            <p:ph type="subTitle" idx="1"/>
          </p:nvPr>
        </p:nvSpPr>
        <p:spPr>
          <a:xfrm>
            <a:off x="1240971" y="2110859"/>
            <a:ext cx="6901543" cy="60760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4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Science of Behavior in Practice</a:t>
            </a:r>
            <a:endParaRPr/>
          </a:p>
        </p:txBody>
      </p:sp>
      <p:sp>
        <p:nvSpPr>
          <p:cNvPr id="292" name="Google Shape;292;p3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a:t>Knowing the ABCs of Function-Based Thinking</a:t>
            </a:r>
            <a:endParaRPr/>
          </a:p>
          <a:p>
            <a:pPr marL="0" lvl="0" indent="0" algn="l" rtl="0">
              <a:lnSpc>
                <a:spcPct val="90000"/>
              </a:lnSpc>
              <a:spcBef>
                <a:spcPts val="1000"/>
              </a:spcBef>
              <a:spcAft>
                <a:spcPts val="0"/>
              </a:spcAft>
              <a:buClr>
                <a:schemeClr val="dk1"/>
              </a:buClr>
              <a:buSzPts val="24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1"/>
          <p:cNvSpPr txBox="1">
            <a:spLocks noGrp="1"/>
          </p:cNvSpPr>
          <p:nvPr>
            <p:ph type="body" idx="2"/>
          </p:nvPr>
        </p:nvSpPr>
        <p:spPr>
          <a:xfrm>
            <a:off x="3771900" y="5930913"/>
            <a:ext cx="5372100" cy="34686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800"/>
              <a:buNone/>
            </a:pPr>
            <a:r>
              <a:rPr lang="en-US" sz="800"/>
              <a:t>From </a:t>
            </a:r>
            <a:r>
              <a:rPr lang="en-US" sz="800" i="1"/>
              <a:t>Functional Behavioral Assessment: Identifying the Reasons for Problem Behavior and Developing a Behavior Plan</a:t>
            </a:r>
            <a:r>
              <a:rPr lang="en-US" sz="800"/>
              <a:t>, by The IRIS Center, 2009. </a:t>
            </a:r>
            <a:r>
              <a:rPr lang="en-US" sz="800" u="sng">
                <a:solidFill>
                  <a:schemeClr val="hlink"/>
                </a:solidFill>
                <a:hlinkClick r:id="rId3"/>
              </a:rPr>
              <a:t>https://iris.peabody.vanderbilt.edu/module/fba/cresource/q1/p01/#content</a:t>
            </a:r>
            <a:r>
              <a:rPr lang="en-US" sz="800"/>
              <a:t>. CC BY-NC-ND 4.0</a:t>
            </a:r>
            <a:endParaRPr/>
          </a:p>
        </p:txBody>
      </p:sp>
      <p:pic>
        <p:nvPicPr>
          <p:cNvPr id="299" name="Google Shape;299;p31"/>
          <p:cNvPicPr preferRelativeResize="0"/>
          <p:nvPr/>
        </p:nvPicPr>
        <p:blipFill rotWithShape="1">
          <a:blip r:embed="rId4">
            <a:alphaModFix/>
          </a:blip>
          <a:srcRect/>
          <a:stretch/>
        </p:blipFill>
        <p:spPr>
          <a:xfrm>
            <a:off x="0" y="2032000"/>
            <a:ext cx="2857500" cy="2794000"/>
          </a:xfrm>
          <a:prstGeom prst="rect">
            <a:avLst/>
          </a:prstGeom>
          <a:noFill/>
          <a:ln>
            <a:noFill/>
          </a:ln>
        </p:spPr>
      </p:pic>
      <p:pic>
        <p:nvPicPr>
          <p:cNvPr id="300" name="Google Shape;300;p31"/>
          <p:cNvPicPr preferRelativeResize="0"/>
          <p:nvPr/>
        </p:nvPicPr>
        <p:blipFill rotWithShape="1">
          <a:blip r:embed="rId5">
            <a:alphaModFix/>
          </a:blip>
          <a:srcRect/>
          <a:stretch/>
        </p:blipFill>
        <p:spPr>
          <a:xfrm>
            <a:off x="3143250" y="2032000"/>
            <a:ext cx="2857500" cy="2794000"/>
          </a:xfrm>
          <a:prstGeom prst="rect">
            <a:avLst/>
          </a:prstGeom>
          <a:noFill/>
          <a:ln>
            <a:noFill/>
          </a:ln>
        </p:spPr>
      </p:pic>
      <p:pic>
        <p:nvPicPr>
          <p:cNvPr id="301" name="Google Shape;301;p31"/>
          <p:cNvPicPr preferRelativeResize="0"/>
          <p:nvPr/>
        </p:nvPicPr>
        <p:blipFill rotWithShape="1">
          <a:blip r:embed="rId6">
            <a:alphaModFix/>
          </a:blip>
          <a:srcRect/>
          <a:stretch/>
        </p:blipFill>
        <p:spPr>
          <a:xfrm>
            <a:off x="6286500" y="2032000"/>
            <a:ext cx="2857500" cy="2794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2"/>
          <p:cNvSpPr txBox="1">
            <a:spLocks noGrp="1"/>
          </p:cNvSpPr>
          <p:nvPr>
            <p:ph type="body" idx="2"/>
          </p:nvPr>
        </p:nvSpPr>
        <p:spPr>
          <a:xfrm>
            <a:off x="3771900" y="5930913"/>
            <a:ext cx="5372100" cy="34686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800"/>
              <a:buNone/>
            </a:pPr>
            <a:r>
              <a:rPr lang="en-US" sz="800"/>
              <a:t>From </a:t>
            </a:r>
            <a:r>
              <a:rPr lang="en-US" sz="800" i="1"/>
              <a:t>Functional Behavioral Assessment: Identifying the Reasons for Problem Behavior and Developing a Behavior Plan</a:t>
            </a:r>
            <a:r>
              <a:rPr lang="en-US" sz="800"/>
              <a:t>, by The IRIS Center, 2009. </a:t>
            </a:r>
            <a:r>
              <a:rPr lang="en-US" sz="800" u="sng">
                <a:solidFill>
                  <a:schemeClr val="hlink"/>
                </a:solidFill>
                <a:hlinkClick r:id="rId3"/>
              </a:rPr>
              <a:t>https://iris.peabody.vanderbilt.edu/module/fba/cresource/q1/p01/#content</a:t>
            </a:r>
            <a:r>
              <a:rPr lang="en-US" sz="800"/>
              <a:t>. CC BY-NC-ND 4.0</a:t>
            </a:r>
            <a:endParaRPr/>
          </a:p>
        </p:txBody>
      </p:sp>
      <p:pic>
        <p:nvPicPr>
          <p:cNvPr id="308" name="Google Shape;308;p32"/>
          <p:cNvPicPr preferRelativeResize="0"/>
          <p:nvPr/>
        </p:nvPicPr>
        <p:blipFill rotWithShape="1">
          <a:blip r:embed="rId4">
            <a:alphaModFix/>
          </a:blip>
          <a:srcRect/>
          <a:stretch/>
        </p:blipFill>
        <p:spPr>
          <a:xfrm>
            <a:off x="113035" y="1930292"/>
            <a:ext cx="8917929" cy="299741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3"/>
          <p:cNvSpPr txBox="1">
            <a:spLocks noGrp="1"/>
          </p:cNvSpPr>
          <p:nvPr>
            <p:ph type="body" idx="2"/>
          </p:nvPr>
        </p:nvSpPr>
        <p:spPr>
          <a:xfrm>
            <a:off x="3771900" y="5930913"/>
            <a:ext cx="5372100" cy="34686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800"/>
              <a:buNone/>
            </a:pPr>
            <a:r>
              <a:rPr lang="en-US" sz="800"/>
              <a:t>From </a:t>
            </a:r>
            <a:r>
              <a:rPr lang="en-US" sz="800" i="1"/>
              <a:t>Functional Behavioral Assessment: Identifying the Reasons for Problem Behavior and Developing a Behavior Plan</a:t>
            </a:r>
            <a:r>
              <a:rPr lang="en-US" sz="800"/>
              <a:t>, by The IRIS Center, 2009. </a:t>
            </a:r>
            <a:r>
              <a:rPr lang="en-US" sz="800" u="sng">
                <a:solidFill>
                  <a:schemeClr val="hlink"/>
                </a:solidFill>
                <a:hlinkClick r:id="rId3"/>
              </a:rPr>
              <a:t>https://iris.peabody.vanderbilt.edu/module/fba/cresource/q1/p01/#content</a:t>
            </a:r>
            <a:r>
              <a:rPr lang="en-US" sz="800"/>
              <a:t>. CC BY-NC-ND 4.0</a:t>
            </a:r>
            <a:endParaRPr/>
          </a:p>
        </p:txBody>
      </p:sp>
      <p:pic>
        <p:nvPicPr>
          <p:cNvPr id="315" name="Google Shape;315;p33"/>
          <p:cNvPicPr preferRelativeResize="0"/>
          <p:nvPr/>
        </p:nvPicPr>
        <p:blipFill rotWithShape="1">
          <a:blip r:embed="rId4">
            <a:alphaModFix/>
          </a:blip>
          <a:srcRect/>
          <a:stretch/>
        </p:blipFill>
        <p:spPr>
          <a:xfrm>
            <a:off x="63500" y="984250"/>
            <a:ext cx="9017000" cy="4889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4"/>
          <p:cNvSpPr txBox="1"/>
          <p:nvPr/>
        </p:nvSpPr>
        <p:spPr>
          <a:xfrm>
            <a:off x="666427" y="4411692"/>
            <a:ext cx="847757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Antecedent?</a:t>
            </a:r>
            <a:endParaRPr/>
          </a:p>
        </p:txBody>
      </p:sp>
      <p:sp>
        <p:nvSpPr>
          <p:cNvPr id="322" name="Google Shape;322;p34"/>
          <p:cNvSpPr txBox="1"/>
          <p:nvPr/>
        </p:nvSpPr>
        <p:spPr>
          <a:xfrm>
            <a:off x="666427" y="5045560"/>
            <a:ext cx="847757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Behavior?</a:t>
            </a:r>
            <a:endParaRPr/>
          </a:p>
        </p:txBody>
      </p:sp>
      <p:sp>
        <p:nvSpPr>
          <p:cNvPr id="323" name="Google Shape;323;p34"/>
          <p:cNvSpPr txBox="1"/>
          <p:nvPr/>
        </p:nvSpPr>
        <p:spPr>
          <a:xfrm>
            <a:off x="666426" y="5679428"/>
            <a:ext cx="847757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Consequence?</a:t>
            </a:r>
            <a:endParaRPr/>
          </a:p>
        </p:txBody>
      </p:sp>
      <p:sp>
        <p:nvSpPr>
          <p:cNvPr id="324" name="Google Shape;324;p34"/>
          <p:cNvSpPr/>
          <p:nvPr/>
        </p:nvSpPr>
        <p:spPr>
          <a:xfrm>
            <a:off x="147232" y="228792"/>
            <a:ext cx="8702299"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231F20"/>
                </a:solidFill>
                <a:latin typeface="Arial"/>
                <a:ea typeface="Arial"/>
                <a:cs typeface="Arial"/>
                <a:sym typeface="Arial"/>
              </a:rPr>
              <a:t>As the whole group prepares to debrief after a chemistry experiment, the teacher reminds everyone that the agreed procedure is to raise their hands to indicate they wish to speak. Then the teacher asks, “What was your most surprising finding today?” Some students begin talking out loud. Most students raise a hand to share a finding, Jerry is one of them. The teacher ignores the students who are talking out. The teacher calls on Jerry to share his findings. She asks probing follow-up questions to help Jerry and the other students apply the underlying scientific concepts to their observation. </a:t>
            </a:r>
            <a:endParaRPr sz="24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graphicFrame>
        <p:nvGraphicFramePr>
          <p:cNvPr id="330" name="Google Shape;330;p35"/>
          <p:cNvGraphicFramePr/>
          <p:nvPr/>
        </p:nvGraphicFramePr>
        <p:xfrm>
          <a:off x="131736" y="1016000"/>
          <a:ext cx="3000000" cy="3000000"/>
        </p:xfrm>
        <a:graphic>
          <a:graphicData uri="http://schemas.openxmlformats.org/drawingml/2006/table">
            <a:tbl>
              <a:tblPr firstRow="1" bandRow="1">
                <a:noFill/>
                <a:tableStyleId>{1CE78ACE-D233-45A5-B566-24910BE662F0}</a:tableStyleId>
              </a:tblPr>
              <a:tblGrid>
                <a:gridCol w="2960175">
                  <a:extLst>
                    <a:ext uri="{9D8B030D-6E8A-4147-A177-3AD203B41FA5}">
                      <a16:colId xmlns:a16="http://schemas.microsoft.com/office/drawing/2014/main" val="20000"/>
                    </a:ext>
                  </a:extLst>
                </a:gridCol>
                <a:gridCol w="2960175">
                  <a:extLst>
                    <a:ext uri="{9D8B030D-6E8A-4147-A177-3AD203B41FA5}">
                      <a16:colId xmlns:a16="http://schemas.microsoft.com/office/drawing/2014/main" val="20001"/>
                    </a:ext>
                  </a:extLst>
                </a:gridCol>
                <a:gridCol w="296017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US" sz="2000" u="sng" strike="noStrike" cap="none"/>
                        <a:t>Antecedent</a:t>
                      </a:r>
                      <a:endParaRPr sz="2000" u="none" strike="noStrike" cap="none"/>
                    </a:p>
                  </a:txBody>
                  <a:tcPr marL="63500" marR="63500" marT="63500" marB="63500"/>
                </a:tc>
                <a:tc>
                  <a:txBody>
                    <a:bodyPr/>
                    <a:lstStyle/>
                    <a:p>
                      <a:pPr marL="0" marR="0" lvl="0" indent="0" algn="ctr" rtl="0">
                        <a:spcBef>
                          <a:spcPts val="0"/>
                        </a:spcBef>
                        <a:spcAft>
                          <a:spcPts val="0"/>
                        </a:spcAft>
                        <a:buNone/>
                      </a:pPr>
                      <a:r>
                        <a:rPr lang="en-US" sz="2000" u="sng" strike="noStrike" cap="none"/>
                        <a:t>Behavior</a:t>
                      </a:r>
                      <a:endParaRPr sz="2000" u="none" strike="noStrike" cap="none"/>
                    </a:p>
                  </a:txBody>
                  <a:tcPr marL="63500" marR="63500" marT="63500" marB="63500"/>
                </a:tc>
                <a:tc>
                  <a:txBody>
                    <a:bodyPr/>
                    <a:lstStyle/>
                    <a:p>
                      <a:pPr marL="0" marR="0" lvl="0" indent="0" algn="ctr" rtl="0">
                        <a:spcBef>
                          <a:spcPts val="0"/>
                        </a:spcBef>
                        <a:spcAft>
                          <a:spcPts val="0"/>
                        </a:spcAft>
                        <a:buNone/>
                      </a:pPr>
                      <a:r>
                        <a:rPr lang="en-US" sz="2000" u="sng" strike="noStrike" cap="none"/>
                        <a:t>Consequence</a:t>
                      </a:r>
                      <a:endParaRPr sz="2000" u="none" strike="noStrike" cap="none"/>
                    </a:p>
                  </a:txBody>
                  <a:tcPr marL="63500" marR="63500" marT="63500" marB="63500"/>
                </a:tc>
                <a:extLst>
                  <a:ext uri="{0D108BD9-81ED-4DB2-BD59-A6C34878D82A}">
                    <a16:rowId xmlns:a16="http://schemas.microsoft.com/office/drawing/2014/main" val="10000"/>
                  </a:ext>
                </a:extLst>
              </a:tr>
              <a:tr h="370850">
                <a:tc>
                  <a:txBody>
                    <a:bodyPr/>
                    <a:lstStyle/>
                    <a:p>
                      <a:pPr marL="228600" marR="255905" lvl="0" indent="0" algn="ctr" rtl="0">
                        <a:spcBef>
                          <a:spcPts val="0"/>
                        </a:spcBef>
                        <a:spcAft>
                          <a:spcPts val="0"/>
                        </a:spcAft>
                        <a:buNone/>
                      </a:pPr>
                      <a:r>
                        <a:rPr lang="en-US" sz="2000" u="none" strike="noStrike" cap="none"/>
                        <a:t>As the whole group prepares to debrief after a chemistry experiment, the teacher reminds everyone that the agreed procedure is to raise their hands to indicate they wish to speak. Then the teacher asks, “What was your most surprising finding today?” </a:t>
                      </a:r>
                      <a:endParaRPr sz="2000" u="none" strike="noStrike" cap="none"/>
                    </a:p>
                  </a:txBody>
                  <a:tcPr marL="63500" marR="63500" marT="63500" marB="63500"/>
                </a:tc>
                <a:tc>
                  <a:txBody>
                    <a:bodyPr/>
                    <a:lstStyle/>
                    <a:p>
                      <a:pPr marL="171450" marR="72390" lvl="0" indent="19050" algn="ctr" rtl="0">
                        <a:spcBef>
                          <a:spcPts val="0"/>
                        </a:spcBef>
                        <a:spcAft>
                          <a:spcPts val="0"/>
                        </a:spcAft>
                        <a:buNone/>
                      </a:pPr>
                      <a:r>
                        <a:rPr lang="en-US" sz="2000" u="none" strike="noStrike" cap="none"/>
                        <a:t>Some students begin talking out loud. </a:t>
                      </a:r>
                      <a:endParaRPr sz="2000" u="none" strike="noStrike" cap="none"/>
                    </a:p>
                    <a:p>
                      <a:pPr marL="171450" marR="72390" lvl="0" indent="19050" algn="ctr" rtl="0">
                        <a:spcBef>
                          <a:spcPts val="0"/>
                        </a:spcBef>
                        <a:spcAft>
                          <a:spcPts val="0"/>
                        </a:spcAft>
                        <a:buNone/>
                      </a:pPr>
                      <a:br>
                        <a:rPr lang="en-US" sz="2000" u="none" strike="noStrike" cap="none"/>
                      </a:br>
                      <a:br>
                        <a:rPr lang="en-US" sz="2000" u="none" strike="noStrike" cap="none"/>
                      </a:br>
                      <a:r>
                        <a:rPr lang="en-US" sz="2000" u="none" strike="noStrike" cap="none"/>
                        <a:t>Most students raise a hand to share a finding, Jerry is one of them. </a:t>
                      </a:r>
                      <a:endParaRPr sz="2000" u="none" strike="noStrike" cap="none"/>
                    </a:p>
                  </a:txBody>
                  <a:tcPr marL="63500" marR="63500" marT="63500" marB="63500"/>
                </a:tc>
                <a:tc>
                  <a:txBody>
                    <a:bodyPr/>
                    <a:lstStyle/>
                    <a:p>
                      <a:pPr marL="114300" marR="186690" lvl="0" indent="-57150" algn="ctr" rtl="0">
                        <a:spcBef>
                          <a:spcPts val="0"/>
                        </a:spcBef>
                        <a:spcAft>
                          <a:spcPts val="0"/>
                        </a:spcAft>
                        <a:buNone/>
                      </a:pPr>
                      <a:r>
                        <a:rPr lang="en-US" sz="2000" u="none" strike="noStrike" cap="none"/>
                        <a:t>The teacher ignores the students who are talking out.</a:t>
                      </a:r>
                      <a:endParaRPr sz="2000" u="none" strike="noStrike" cap="none"/>
                    </a:p>
                    <a:p>
                      <a:pPr marL="114300" marR="186690" lvl="0" indent="-57150" algn="ctr" rtl="0">
                        <a:spcBef>
                          <a:spcPts val="0"/>
                        </a:spcBef>
                        <a:spcAft>
                          <a:spcPts val="0"/>
                        </a:spcAft>
                        <a:buNone/>
                      </a:pPr>
                      <a:br>
                        <a:rPr lang="en-US" sz="2000" u="none" strike="noStrike" cap="none"/>
                      </a:br>
                      <a:br>
                        <a:rPr lang="en-US" sz="2000" u="none" strike="noStrike" cap="none"/>
                      </a:br>
                      <a:r>
                        <a:rPr lang="en-US" sz="2000" u="none" strike="noStrike" cap="none"/>
                        <a:t>The teacher calls on Jerry to share his findings. She asks probing follow-up questions to help Jerry and the other students apply the underlying scientific concepts to their observation. </a:t>
                      </a:r>
                      <a:endParaRPr sz="2000" u="none" strike="noStrike" cap="none"/>
                    </a:p>
                  </a:txBody>
                  <a:tcPr marL="63500" marR="63500" marT="63500" marB="63500"/>
                </a:tc>
                <a:extLst>
                  <a:ext uri="{0D108BD9-81ED-4DB2-BD59-A6C34878D82A}">
                    <a16:rowId xmlns:a16="http://schemas.microsoft.com/office/drawing/2014/main" val="1000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6"/>
          <p:cNvSpPr txBox="1">
            <a:spLocks noGrp="1"/>
          </p:cNvSpPr>
          <p:nvPr>
            <p:ph type="title"/>
          </p:nvPr>
        </p:nvSpPr>
        <p:spPr>
          <a:xfrm>
            <a:off x="628650" y="2766218"/>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Additional Practice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Science of Behavior in Action</a:t>
            </a:r>
            <a:endParaRPr/>
          </a:p>
        </p:txBody>
      </p:sp>
      <p:sp>
        <p:nvSpPr>
          <p:cNvPr id="343" name="Google Shape;343;p3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a:t>Knowing the ABCs of Function-Based Thinking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Application to Practice</a:t>
            </a:r>
            <a:endParaRPr/>
          </a:p>
        </p:txBody>
      </p:sp>
      <p:sp>
        <p:nvSpPr>
          <p:cNvPr id="350" name="Google Shape;350;p3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Think about a recent situation where a student was not demonstrating the expected behavior. </a:t>
            </a:r>
            <a:endParaRPr/>
          </a:p>
          <a:p>
            <a:pPr marL="228600" lvl="0" indent="-50800" algn="l" rtl="0">
              <a:lnSpc>
                <a:spcPct val="90000"/>
              </a:lnSpc>
              <a:spcBef>
                <a:spcPts val="1000"/>
              </a:spcBef>
              <a:spcAft>
                <a:spcPts val="0"/>
              </a:spcAft>
              <a:buClr>
                <a:srgbClr val="FF0000"/>
              </a:buClr>
              <a:buSzPts val="2800"/>
              <a:buNone/>
            </a:pPr>
            <a:endParaRPr/>
          </a:p>
          <a:p>
            <a:pPr marL="228600" lvl="0" indent="-228600" algn="l" rtl="0">
              <a:lnSpc>
                <a:spcPct val="90000"/>
              </a:lnSpc>
              <a:spcBef>
                <a:spcPts val="1000"/>
              </a:spcBef>
              <a:spcAft>
                <a:spcPts val="0"/>
              </a:spcAft>
              <a:buClr>
                <a:srgbClr val="FF0000"/>
              </a:buClr>
              <a:buSzPts val="2800"/>
              <a:buChar char="•"/>
            </a:pPr>
            <a:r>
              <a:rPr lang="en-US"/>
              <a:t>Apply the ABC logic to this situation – What were the antecedent(s), behavior, and consequence(s)?</a:t>
            </a:r>
            <a:endParaRPr/>
          </a:p>
          <a:p>
            <a:pPr marL="228600" lvl="0" indent="-50800" algn="l" rtl="0">
              <a:lnSpc>
                <a:spcPct val="90000"/>
              </a:lnSpc>
              <a:spcBef>
                <a:spcPts val="1000"/>
              </a:spcBef>
              <a:spcAft>
                <a:spcPts val="0"/>
              </a:spcAft>
              <a:buClr>
                <a:srgbClr val="FF0000"/>
              </a:buClr>
              <a:buSzPts val="2800"/>
              <a:buNone/>
            </a:pPr>
            <a:endParaRPr/>
          </a:p>
          <a:p>
            <a:pPr marL="228600" lvl="0" indent="-228600" algn="l" rtl="0">
              <a:lnSpc>
                <a:spcPct val="90000"/>
              </a:lnSpc>
              <a:spcBef>
                <a:spcPts val="1000"/>
              </a:spcBef>
              <a:spcAft>
                <a:spcPts val="0"/>
              </a:spcAft>
              <a:buClr>
                <a:srgbClr val="FF0000"/>
              </a:buClr>
              <a:buSzPts val="2800"/>
              <a:buChar char="•"/>
            </a:pPr>
            <a:r>
              <a:rPr lang="en-US"/>
              <a:t>How does knowing this information impact your professional practice?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Science of Behavior</a:t>
            </a:r>
            <a:br>
              <a:rPr lang="en-US"/>
            </a:br>
            <a:r>
              <a:rPr lang="en-US"/>
              <a:t>Closing and Next Steps</a:t>
            </a:r>
            <a:endParaRPr/>
          </a:p>
        </p:txBody>
      </p:sp>
      <p:sp>
        <p:nvSpPr>
          <p:cNvPr id="357" name="Google Shape;357;p3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a:t>Knowing the ABCs of Function-Based Thinking</a:t>
            </a:r>
            <a:endParaRPr/>
          </a:p>
          <a:p>
            <a:pPr marL="0" lvl="0" indent="0" algn="l" rtl="0">
              <a:lnSpc>
                <a:spcPct val="90000"/>
              </a:lnSpc>
              <a:spcBef>
                <a:spcPts val="1000"/>
              </a:spcBef>
              <a:spcAft>
                <a:spcPts val="0"/>
              </a:spcAft>
              <a:buClr>
                <a:schemeClr val="dk1"/>
              </a:buClr>
              <a:buSzPts val="24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Working Agreements</a:t>
            </a:r>
            <a:endParaRPr/>
          </a:p>
        </p:txBody>
      </p:sp>
      <p:sp>
        <p:nvSpPr>
          <p:cNvPr id="86" name="Google Shape;86;p4"/>
          <p:cNvSpPr txBox="1">
            <a:spLocks noGrp="1"/>
          </p:cNvSpPr>
          <p:nvPr>
            <p:ph type="body" idx="1"/>
          </p:nvPr>
        </p:nvSpPr>
        <p:spPr>
          <a:xfrm>
            <a:off x="628651" y="2033587"/>
            <a:ext cx="7886700" cy="3263504"/>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SzPct val="100000"/>
              <a:buNone/>
            </a:pPr>
            <a:r>
              <a:rPr lang="en-US" sz="2400" b="1">
                <a:latin typeface="Calibri"/>
                <a:ea typeface="Calibri"/>
                <a:cs typeface="Calibri"/>
                <a:sym typeface="Calibri"/>
              </a:rPr>
              <a:t>Be Respectful</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Be an active listener—open to new ideas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Use notes for side bar conversations</a:t>
            </a:r>
            <a:endParaRPr/>
          </a:p>
          <a:p>
            <a:pPr marL="228600" lvl="0" indent="-228600" algn="l" rtl="0">
              <a:lnSpc>
                <a:spcPct val="90000"/>
              </a:lnSpc>
              <a:spcBef>
                <a:spcPts val="1000"/>
              </a:spcBef>
              <a:spcAft>
                <a:spcPts val="0"/>
              </a:spcAft>
              <a:buSzPct val="100000"/>
              <a:buNone/>
            </a:pPr>
            <a:r>
              <a:rPr lang="en-US" sz="2400" b="1">
                <a:latin typeface="Calibri"/>
                <a:ea typeface="Calibri"/>
                <a:cs typeface="Calibri"/>
                <a:sym typeface="Calibri"/>
              </a:rPr>
              <a:t>Be Responsible</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Be on time for sessions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Silence cell phones—reply appropriately</a:t>
            </a:r>
            <a:endParaRPr/>
          </a:p>
          <a:p>
            <a:pPr marL="228600" lvl="0" indent="-228600" algn="l" rtl="0">
              <a:lnSpc>
                <a:spcPct val="90000"/>
              </a:lnSpc>
              <a:spcBef>
                <a:spcPts val="1000"/>
              </a:spcBef>
              <a:spcAft>
                <a:spcPts val="0"/>
              </a:spcAft>
              <a:buSzPct val="100000"/>
              <a:buNone/>
            </a:pPr>
            <a:r>
              <a:rPr lang="en-US" sz="2400" b="1">
                <a:latin typeface="Calibri"/>
                <a:ea typeface="Calibri"/>
                <a:cs typeface="Calibri"/>
                <a:sym typeface="Calibri"/>
              </a:rPr>
              <a:t>Be</a:t>
            </a:r>
            <a:r>
              <a:rPr lang="en-US" sz="3000" b="1">
                <a:latin typeface="Calibri"/>
                <a:ea typeface="Calibri"/>
                <a:cs typeface="Calibri"/>
                <a:sym typeface="Calibri"/>
              </a:rPr>
              <a:t> </a:t>
            </a:r>
            <a:r>
              <a:rPr lang="en-US" sz="2400" b="1">
                <a:latin typeface="Calibri"/>
                <a:ea typeface="Calibri"/>
                <a:cs typeface="Calibri"/>
                <a:sym typeface="Calibri"/>
              </a:rPr>
              <a:t>a Problem Solver</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Follow the decision making process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Work toward consensus and support decisions of the group</a:t>
            </a:r>
            <a:endParaRPr/>
          </a:p>
          <a:p>
            <a:pPr marL="0" lvl="0" indent="0" algn="l" rtl="0">
              <a:lnSpc>
                <a:spcPct val="90000"/>
              </a:lnSpc>
              <a:spcBef>
                <a:spcPts val="1000"/>
              </a:spcBef>
              <a:spcAft>
                <a:spcPts val="0"/>
              </a:spcAft>
              <a:buSzPct val="100000"/>
              <a:buNone/>
            </a:pPr>
            <a:endParaRPr>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Closing and Next Steps</a:t>
            </a:r>
            <a:endParaRPr/>
          </a:p>
        </p:txBody>
      </p:sp>
      <p:sp>
        <p:nvSpPr>
          <p:cNvPr id="364" name="Google Shape;364;p40"/>
          <p:cNvSpPr txBox="1">
            <a:spLocks noGrp="1"/>
          </p:cNvSpPr>
          <p:nvPr>
            <p:ph type="body" idx="1"/>
          </p:nvPr>
        </p:nvSpPr>
        <p:spPr>
          <a:xfrm>
            <a:off x="628650" y="4131439"/>
            <a:ext cx="7886700" cy="109351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Challenge yourself to regularly apply the ABC model to your professional practice. </a:t>
            </a:r>
            <a:endParaRPr/>
          </a:p>
        </p:txBody>
      </p:sp>
      <p:sp>
        <p:nvSpPr>
          <p:cNvPr id="365" name="Google Shape;365;p40"/>
          <p:cNvSpPr txBox="1"/>
          <p:nvPr/>
        </p:nvSpPr>
        <p:spPr>
          <a:xfrm>
            <a:off x="457200" y="1633042"/>
            <a:ext cx="8229600" cy="179595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FF0000"/>
              </a:buClr>
              <a:buSzPts val="2800"/>
              <a:buFont typeface="Arial"/>
              <a:buNone/>
            </a:pPr>
            <a:r>
              <a:rPr lang="en-US" sz="2800">
                <a:solidFill>
                  <a:srgbClr val="008000"/>
                </a:solidFill>
                <a:latin typeface="Calibri"/>
                <a:ea typeface="Calibri"/>
                <a:cs typeface="Calibri"/>
                <a:sym typeface="Calibri"/>
              </a:rPr>
              <a:t>Effective classroom managers are known, not by what they do when misbehavior occurs, but by what they do to set their classroom up for academic success and to prevent problems from occurring.</a:t>
            </a:r>
            <a:endParaRPr sz="2800">
              <a:solidFill>
                <a:srgbClr val="0080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References</a:t>
            </a:r>
            <a:endParaRPr/>
          </a:p>
        </p:txBody>
      </p:sp>
      <p:sp>
        <p:nvSpPr>
          <p:cNvPr id="372" name="Google Shape;372;p4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600"/>
              <a:buNone/>
            </a:pPr>
            <a:r>
              <a:rPr lang="en-US" sz="1600"/>
              <a:t>Alberto, P. A., &amp; Troutman, A. C. (2012). </a:t>
            </a:r>
            <a:r>
              <a:rPr lang="en-US" sz="1600" i="1"/>
              <a:t>Applied behavior analysis for teachers</a:t>
            </a:r>
            <a:r>
              <a:rPr lang="en-US" sz="1600"/>
              <a:t> (9th ed.). Upper Saddle River, NJ: Pearson.</a:t>
            </a:r>
            <a:endParaRPr/>
          </a:p>
          <a:p>
            <a:pPr marL="0" lvl="0" indent="0" algn="l" rtl="0">
              <a:lnSpc>
                <a:spcPct val="90000"/>
              </a:lnSpc>
              <a:spcBef>
                <a:spcPts val="1000"/>
              </a:spcBef>
              <a:spcAft>
                <a:spcPts val="0"/>
              </a:spcAft>
              <a:buSzPts val="1600"/>
              <a:buNone/>
            </a:pPr>
            <a:endParaRPr sz="1600"/>
          </a:p>
          <a:p>
            <a:pPr marL="0" lvl="0" indent="0" algn="l" rtl="0">
              <a:lnSpc>
                <a:spcPct val="90000"/>
              </a:lnSpc>
              <a:spcBef>
                <a:spcPts val="1000"/>
              </a:spcBef>
              <a:spcAft>
                <a:spcPts val="0"/>
              </a:spcAft>
              <a:buSzPts val="1600"/>
              <a:buNone/>
            </a:pPr>
            <a:r>
              <a:rPr lang="en-US" sz="1600"/>
              <a:t>Baer, D., Wolf, M., &amp; Risley, R. (1968). Some current dimensions of applied behavior analysis. </a:t>
            </a:r>
            <a:r>
              <a:rPr lang="en-US" sz="1600" i="1"/>
              <a:t>Journal of Applied Behavior Analysis</a:t>
            </a:r>
            <a:r>
              <a:rPr lang="en-US" sz="1600"/>
              <a:t>, </a:t>
            </a:r>
            <a:r>
              <a:rPr lang="en-US" sz="1600" i="1"/>
              <a:t>1</a:t>
            </a:r>
            <a:r>
              <a:rPr lang="en-US" sz="1600"/>
              <a:t>(1), 91–97. </a:t>
            </a:r>
            <a:r>
              <a:rPr lang="en-US" sz="1600" u="sng">
                <a:solidFill>
                  <a:schemeClr val="hlink"/>
                </a:solidFill>
                <a:hlinkClick r:id="rId3"/>
              </a:rPr>
              <a:t>https://doi.org/10.1901/jaba.1968.1-91</a:t>
            </a:r>
            <a:r>
              <a:rPr lang="en-US" sz="1600"/>
              <a:t> </a:t>
            </a:r>
            <a:endParaRPr/>
          </a:p>
          <a:p>
            <a:pPr marL="0" lvl="0" indent="0" algn="l" rtl="0">
              <a:lnSpc>
                <a:spcPct val="90000"/>
              </a:lnSpc>
              <a:spcBef>
                <a:spcPts val="1000"/>
              </a:spcBef>
              <a:spcAft>
                <a:spcPts val="0"/>
              </a:spcAft>
              <a:buSzPts val="1600"/>
              <a:buNone/>
            </a:pPr>
            <a:endParaRPr sz="1600"/>
          </a:p>
          <a:p>
            <a:pPr marL="0" lvl="0" indent="0" algn="l" rtl="0">
              <a:lnSpc>
                <a:spcPct val="90000"/>
              </a:lnSpc>
              <a:spcBef>
                <a:spcPts val="1000"/>
              </a:spcBef>
              <a:spcAft>
                <a:spcPts val="0"/>
              </a:spcAft>
              <a:buSzPts val="1600"/>
              <a:buNone/>
            </a:pPr>
            <a:r>
              <a:rPr lang="en-US" sz="1600"/>
              <a:t>The IRIS Center. (2009). </a:t>
            </a:r>
            <a:r>
              <a:rPr lang="en-US" sz="1600" i="1"/>
              <a:t>Functional behavioral assessment: Identifying the reasons for problem behavior and developing a behavior plan. </a:t>
            </a:r>
            <a:r>
              <a:rPr lang="en-US" sz="1600"/>
              <a:t>Retrieved from </a:t>
            </a:r>
            <a:r>
              <a:rPr lang="en-US" sz="1600" u="sng">
                <a:solidFill>
                  <a:schemeClr val="hlink"/>
                </a:solidFill>
                <a:hlinkClick r:id="rId4"/>
              </a:rPr>
              <a:t>https://iris.peabody.vanderbilt.edu/module/fba/#content</a:t>
            </a:r>
            <a:r>
              <a:rPr lang="en-US" sz="1600"/>
              <a:t> </a:t>
            </a:r>
            <a:endParaRPr/>
          </a:p>
          <a:p>
            <a:pPr marL="0" lvl="0" indent="0" algn="l" rtl="0">
              <a:lnSpc>
                <a:spcPct val="90000"/>
              </a:lnSpc>
              <a:spcBef>
                <a:spcPts val="1000"/>
              </a:spcBef>
              <a:spcAft>
                <a:spcPts val="0"/>
              </a:spcAft>
              <a:buSzPts val="1600"/>
              <a:buNone/>
            </a:pPr>
            <a:endParaRPr sz="1600"/>
          </a:p>
          <a:p>
            <a:pPr marL="0" lvl="0" indent="0" algn="l" rtl="0">
              <a:lnSpc>
                <a:spcPct val="90000"/>
              </a:lnSpc>
              <a:spcBef>
                <a:spcPts val="1000"/>
              </a:spcBef>
              <a:spcAft>
                <a:spcPts val="0"/>
              </a:spcAft>
              <a:buSzPts val="1600"/>
              <a:buNone/>
            </a:pPr>
            <a:r>
              <a:rPr lang="en-US" sz="1600"/>
              <a:t>Sulzer-Azaroff, B., &amp; Mayer, G. R. (1991). </a:t>
            </a:r>
            <a:r>
              <a:rPr lang="en-US" sz="1600" i="1"/>
              <a:t>Behavior analysis for lasting change. </a:t>
            </a:r>
            <a:r>
              <a:rPr lang="en-US" sz="1600"/>
              <a:t>Fort Worth, TX: Holt, Rinehart, &amp; Winston.</a:t>
            </a:r>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2"/>
          <p:cNvSpPr txBox="1">
            <a:spLocks noGrp="1"/>
          </p:cNvSpPr>
          <p:nvPr>
            <p:ph type="ctrTitle"/>
          </p:nvPr>
        </p:nvSpPr>
        <p:spPr>
          <a:xfrm>
            <a:off x="685800" y="720612"/>
            <a:ext cx="7772400" cy="90135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a:t>Lesson 2</a:t>
            </a:r>
            <a:endParaRPr/>
          </a:p>
        </p:txBody>
      </p:sp>
      <p:sp>
        <p:nvSpPr>
          <p:cNvPr id="379" name="Google Shape;379;p42"/>
          <p:cNvSpPr txBox="1">
            <a:spLocks noGrp="1"/>
          </p:cNvSpPr>
          <p:nvPr>
            <p:ph type="subTitle" idx="1"/>
          </p:nvPr>
        </p:nvSpPr>
        <p:spPr>
          <a:xfrm>
            <a:off x="1240971" y="2110859"/>
            <a:ext cx="6901543" cy="607608"/>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rgbClr val="FF0000"/>
              </a:buClr>
              <a:buSzPct val="100000"/>
              <a:buNone/>
            </a:pPr>
            <a:r>
              <a:rPr lang="en-US"/>
              <a:t>Understanding the Role of Human Motivation in Learning</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Session at a Glance</a:t>
            </a:r>
            <a:endParaRPr/>
          </a:p>
        </p:txBody>
      </p:sp>
      <p:sp>
        <p:nvSpPr>
          <p:cNvPr id="386" name="Google Shape;386;p4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Understand intrinsic and extrinsic motivation </a:t>
            </a:r>
            <a:endParaRPr/>
          </a:p>
          <a:p>
            <a:pPr marL="228600" lvl="0" indent="-50800" algn="l" rtl="0">
              <a:lnSpc>
                <a:spcPct val="90000"/>
              </a:lnSpc>
              <a:spcBef>
                <a:spcPts val="1000"/>
              </a:spcBef>
              <a:spcAft>
                <a:spcPts val="0"/>
              </a:spcAft>
              <a:buClr>
                <a:srgbClr val="FF0000"/>
              </a:buClr>
              <a:buSzPts val="2800"/>
              <a:buNone/>
            </a:pPr>
            <a:endParaRPr/>
          </a:p>
          <a:p>
            <a:pPr marL="228600" lvl="0" indent="-228600" algn="l" rtl="0">
              <a:lnSpc>
                <a:spcPct val="90000"/>
              </a:lnSpc>
              <a:spcBef>
                <a:spcPts val="1000"/>
              </a:spcBef>
              <a:spcAft>
                <a:spcPts val="0"/>
              </a:spcAft>
              <a:buClr>
                <a:srgbClr val="FF0000"/>
              </a:buClr>
              <a:buSzPts val="2800"/>
              <a:buChar char="•"/>
            </a:pPr>
            <a:r>
              <a:rPr lang="en-US"/>
              <a:t>Apply human motivation to professional practice </a:t>
            </a:r>
            <a:endParaRPr/>
          </a:p>
          <a:p>
            <a:pPr marL="228600" lvl="0" indent="-50800" algn="l" rtl="0">
              <a:lnSpc>
                <a:spcPct val="90000"/>
              </a:lnSpc>
              <a:spcBef>
                <a:spcPts val="1000"/>
              </a:spcBef>
              <a:spcAft>
                <a:spcPts val="0"/>
              </a:spcAft>
              <a:buClr>
                <a:srgbClr val="FF0000"/>
              </a:buClr>
              <a:buSzPts val="2800"/>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Working Agreements</a:t>
            </a:r>
            <a:endParaRPr/>
          </a:p>
        </p:txBody>
      </p:sp>
      <p:sp>
        <p:nvSpPr>
          <p:cNvPr id="393" name="Google Shape;393;p44"/>
          <p:cNvSpPr txBox="1">
            <a:spLocks noGrp="1"/>
          </p:cNvSpPr>
          <p:nvPr>
            <p:ph type="body" idx="1"/>
          </p:nvPr>
        </p:nvSpPr>
        <p:spPr>
          <a:xfrm>
            <a:off x="628651" y="2033587"/>
            <a:ext cx="7886700" cy="3263504"/>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SzPct val="100000"/>
              <a:buNone/>
            </a:pPr>
            <a:r>
              <a:rPr lang="en-US" sz="2400" b="1">
                <a:latin typeface="Calibri"/>
                <a:ea typeface="Calibri"/>
                <a:cs typeface="Calibri"/>
                <a:sym typeface="Calibri"/>
              </a:rPr>
              <a:t>Be Respectful</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Be an active listener—open to new ideas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Use notes for side bar conversations</a:t>
            </a:r>
            <a:endParaRPr/>
          </a:p>
          <a:p>
            <a:pPr marL="228600" lvl="0" indent="-228600" algn="l" rtl="0">
              <a:lnSpc>
                <a:spcPct val="90000"/>
              </a:lnSpc>
              <a:spcBef>
                <a:spcPts val="1000"/>
              </a:spcBef>
              <a:spcAft>
                <a:spcPts val="0"/>
              </a:spcAft>
              <a:buSzPct val="100000"/>
              <a:buNone/>
            </a:pPr>
            <a:r>
              <a:rPr lang="en-US" sz="2400" b="1">
                <a:latin typeface="Calibri"/>
                <a:ea typeface="Calibri"/>
                <a:cs typeface="Calibri"/>
                <a:sym typeface="Calibri"/>
              </a:rPr>
              <a:t>Be Responsible</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Be on time for sessions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Silence cell phones—reply appropriately</a:t>
            </a:r>
            <a:endParaRPr/>
          </a:p>
          <a:p>
            <a:pPr marL="228600" lvl="0" indent="-228600" algn="l" rtl="0">
              <a:lnSpc>
                <a:spcPct val="90000"/>
              </a:lnSpc>
              <a:spcBef>
                <a:spcPts val="1000"/>
              </a:spcBef>
              <a:spcAft>
                <a:spcPts val="0"/>
              </a:spcAft>
              <a:buSzPct val="100000"/>
              <a:buNone/>
            </a:pPr>
            <a:r>
              <a:rPr lang="en-US" sz="2400" b="1">
                <a:latin typeface="Calibri"/>
                <a:ea typeface="Calibri"/>
                <a:cs typeface="Calibri"/>
                <a:sym typeface="Calibri"/>
              </a:rPr>
              <a:t>Be</a:t>
            </a:r>
            <a:r>
              <a:rPr lang="en-US" sz="3000" b="1">
                <a:latin typeface="Calibri"/>
                <a:ea typeface="Calibri"/>
                <a:cs typeface="Calibri"/>
                <a:sym typeface="Calibri"/>
              </a:rPr>
              <a:t> </a:t>
            </a:r>
            <a:r>
              <a:rPr lang="en-US" sz="2400" b="1">
                <a:latin typeface="Calibri"/>
                <a:ea typeface="Calibri"/>
                <a:cs typeface="Calibri"/>
                <a:sym typeface="Calibri"/>
              </a:rPr>
              <a:t>a Problem Solver</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Follow the decision making process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Work toward consensus and support decisions of the group</a:t>
            </a:r>
            <a:endParaRPr/>
          </a:p>
          <a:p>
            <a:pPr marL="0" lvl="0" indent="0" algn="l" rtl="0">
              <a:lnSpc>
                <a:spcPct val="90000"/>
              </a:lnSpc>
              <a:spcBef>
                <a:spcPts val="1000"/>
              </a:spcBef>
              <a:spcAft>
                <a:spcPts val="0"/>
              </a:spcAft>
              <a:buSzPct val="100000"/>
              <a:buNone/>
            </a:pPr>
            <a:endParaRPr>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398"/>
        <p:cNvGrpSpPr/>
        <p:nvPr/>
      </p:nvGrpSpPr>
      <p:grpSpPr>
        <a:xfrm>
          <a:off x="0" y="0"/>
          <a:ext cx="0" cy="0"/>
          <a:chOff x="0" y="0"/>
          <a:chExt cx="0" cy="0"/>
        </a:xfrm>
      </p:grpSpPr>
      <p:sp>
        <p:nvSpPr>
          <p:cNvPr id="399" name="Google Shape;399;p4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Attention Signal</a:t>
            </a:r>
            <a:endParaRPr/>
          </a:p>
        </p:txBody>
      </p:sp>
      <p:sp>
        <p:nvSpPr>
          <p:cNvPr id="400" name="Google Shape;400;p4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405"/>
        <p:cNvGrpSpPr/>
        <p:nvPr/>
      </p:nvGrpSpPr>
      <p:grpSpPr>
        <a:xfrm>
          <a:off x="0" y="0"/>
          <a:ext cx="0" cy="0"/>
          <a:chOff x="0" y="0"/>
          <a:chExt cx="0" cy="0"/>
        </a:xfrm>
      </p:grpSpPr>
      <p:sp>
        <p:nvSpPr>
          <p:cNvPr id="406" name="Google Shape;406;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Introductions</a:t>
            </a:r>
            <a:endParaRPr/>
          </a:p>
        </p:txBody>
      </p:sp>
      <p:sp>
        <p:nvSpPr>
          <p:cNvPr id="407" name="Google Shape;407;p4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Essential Questions</a:t>
            </a:r>
            <a:endParaRPr/>
          </a:p>
        </p:txBody>
      </p:sp>
      <p:sp>
        <p:nvSpPr>
          <p:cNvPr id="414" name="Google Shape;414;p4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What are your beliefs about intrinsic and extrinsic motivation?</a:t>
            </a:r>
            <a:endParaRPr/>
          </a:p>
          <a:p>
            <a:pPr marL="228600" lvl="0" indent="-50800" algn="l" rtl="0">
              <a:lnSpc>
                <a:spcPct val="90000"/>
              </a:lnSpc>
              <a:spcBef>
                <a:spcPts val="1000"/>
              </a:spcBef>
              <a:spcAft>
                <a:spcPts val="0"/>
              </a:spcAft>
              <a:buClr>
                <a:srgbClr val="FF0000"/>
              </a:buClr>
              <a:buSzPts val="2800"/>
              <a:buNone/>
            </a:pPr>
            <a:endParaRPr/>
          </a:p>
          <a:p>
            <a:pPr marL="228600" lvl="0" indent="-228600" algn="l" rtl="0">
              <a:lnSpc>
                <a:spcPct val="90000"/>
              </a:lnSpc>
              <a:spcBef>
                <a:spcPts val="1000"/>
              </a:spcBef>
              <a:spcAft>
                <a:spcPts val="0"/>
              </a:spcAft>
              <a:buClr>
                <a:srgbClr val="FF0000"/>
              </a:buClr>
              <a:buSzPts val="2800"/>
              <a:buChar char="•"/>
            </a:pPr>
            <a:r>
              <a:rPr lang="en-US"/>
              <a:t>How does intrinsic and extrinsic motivation fit into your everyday interactions with students?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Lesson Outcomes</a:t>
            </a:r>
            <a:endParaRPr/>
          </a:p>
        </p:txBody>
      </p:sp>
      <p:sp>
        <p:nvSpPr>
          <p:cNvPr id="421" name="Google Shape;421;p48"/>
          <p:cNvSpPr txBox="1">
            <a:spLocks noGrp="1"/>
          </p:cNvSpPr>
          <p:nvPr>
            <p:ph type="body" idx="1"/>
          </p:nvPr>
        </p:nvSpPr>
        <p:spPr>
          <a:xfrm>
            <a:off x="628651" y="1465730"/>
            <a:ext cx="7886700" cy="4024246"/>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2800"/>
              <a:buNone/>
            </a:pPr>
            <a:r>
              <a:rPr lang="en-US" i="1">
                <a:solidFill>
                  <a:srgbClr val="008000"/>
                </a:solidFill>
              </a:rPr>
              <a:t>At the end of this session, you will be able to…</a:t>
            </a:r>
            <a:endParaRPr/>
          </a:p>
          <a:p>
            <a:pPr marL="0" lvl="0" indent="0" algn="ctr" rtl="0">
              <a:lnSpc>
                <a:spcPct val="90000"/>
              </a:lnSpc>
              <a:spcBef>
                <a:spcPts val="451"/>
              </a:spcBef>
              <a:spcAft>
                <a:spcPts val="0"/>
              </a:spcAft>
              <a:buSzPts val="225"/>
              <a:buNone/>
            </a:pPr>
            <a:endParaRPr sz="225" i="1">
              <a:solidFill>
                <a:srgbClr val="008000"/>
              </a:solidFill>
            </a:endParaRPr>
          </a:p>
          <a:p>
            <a:pPr marL="228600" lvl="0" indent="-228600" algn="l" rtl="0">
              <a:lnSpc>
                <a:spcPct val="90000"/>
              </a:lnSpc>
              <a:spcBef>
                <a:spcPts val="1451"/>
              </a:spcBef>
              <a:spcAft>
                <a:spcPts val="0"/>
              </a:spcAft>
              <a:buClr>
                <a:srgbClr val="FF0000"/>
              </a:buClr>
              <a:buSzPts val="2800"/>
              <a:buChar char="•"/>
            </a:pPr>
            <a:r>
              <a:rPr lang="en-US"/>
              <a:t>Understand the role human motivation plays in behavior. </a:t>
            </a:r>
            <a:endParaRPr/>
          </a:p>
          <a:p>
            <a:pPr marL="228600" lvl="0" indent="-50800" algn="l" rtl="0">
              <a:lnSpc>
                <a:spcPct val="90000"/>
              </a:lnSpc>
              <a:spcBef>
                <a:spcPts val="1000"/>
              </a:spcBef>
              <a:spcAft>
                <a:spcPts val="0"/>
              </a:spcAft>
              <a:buClr>
                <a:srgbClr val="FF0000"/>
              </a:buClr>
              <a:buSzPts val="2800"/>
              <a:buNone/>
            </a:pPr>
            <a:endParaRPr/>
          </a:p>
          <a:p>
            <a:pPr marL="228600" lvl="0" indent="-228600" algn="l" rtl="0">
              <a:lnSpc>
                <a:spcPct val="90000"/>
              </a:lnSpc>
              <a:spcBef>
                <a:spcPts val="1000"/>
              </a:spcBef>
              <a:spcAft>
                <a:spcPts val="0"/>
              </a:spcAft>
              <a:buClr>
                <a:srgbClr val="FF0000"/>
              </a:buClr>
              <a:buSzPts val="2800"/>
              <a:buChar char="•"/>
            </a:pPr>
            <a:r>
              <a:rPr lang="en-US"/>
              <a:t>Apply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human</a:t>
            </a:r>
            <a:r>
              <a:rPr lang="en-US"/>
              <a:t> motivation to professional practice.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Importance of Human Motivation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91"/>
        <p:cNvGrpSpPr/>
        <p:nvPr/>
      </p:nvGrpSpPr>
      <p:grpSpPr>
        <a:xfrm>
          <a:off x="0" y="0"/>
          <a:ext cx="0" cy="0"/>
          <a:chOff x="0" y="0"/>
          <a:chExt cx="0" cy="0"/>
        </a:xfrm>
      </p:grpSpPr>
      <p:sp>
        <p:nvSpPr>
          <p:cNvPr id="92" name="Google Shape;92;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Attention Signal</a:t>
            </a:r>
            <a:endParaRPr/>
          </a:p>
        </p:txBody>
      </p:sp>
      <p:sp>
        <p:nvSpPr>
          <p:cNvPr id="93" name="Google Shape;93;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Importance of Human Motivation</a:t>
            </a:r>
            <a:endParaRPr/>
          </a:p>
        </p:txBody>
      </p:sp>
      <p:sp>
        <p:nvSpPr>
          <p:cNvPr id="434" name="Google Shape;434;p5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a:t>When considering the effects that antecedents and consequences have on behavior, it is also helpful to understand the role that human motivation has on learning. </a:t>
            </a:r>
            <a:endParaRPr/>
          </a:p>
          <a:p>
            <a:pPr marL="0" lvl="0" indent="0" algn="ctr" rtl="0">
              <a:lnSpc>
                <a:spcPct val="90000"/>
              </a:lnSpc>
              <a:spcBef>
                <a:spcPts val="1000"/>
              </a:spcBef>
              <a:spcAft>
                <a:spcPts val="0"/>
              </a:spcAft>
              <a:buSzPts val="2800"/>
              <a:buNone/>
            </a:pPr>
            <a:br>
              <a:rPr lang="en-US"/>
            </a:br>
            <a:r>
              <a:rPr lang="en-US" i="1"/>
              <a:t>Beyond infancy and early childhood, most behaviors humans engage in require external reinforcement. (Ryan &amp; Deci, 2000).</a:t>
            </a:r>
            <a:endParaRPr/>
          </a:p>
          <a:p>
            <a:pPr marL="0" lvl="0" indent="0" algn="l" rtl="0">
              <a:lnSpc>
                <a:spcPct val="90000"/>
              </a:lnSpc>
              <a:spcBef>
                <a:spcPts val="1000"/>
              </a:spcBef>
              <a:spcAft>
                <a:spcPts val="0"/>
              </a:spcAft>
              <a:buSzPts val="2800"/>
              <a:buNone/>
            </a:pPr>
            <a:br>
              <a:rPr lang="en-US"/>
            </a:b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Teacher Leader Standards</a:t>
            </a:r>
            <a:endParaRPr/>
          </a:p>
        </p:txBody>
      </p:sp>
      <p:sp>
        <p:nvSpPr>
          <p:cNvPr id="441" name="Google Shape;441;p5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Standard 2: Student Learning, Growth and Development.</a:t>
            </a:r>
            <a:endParaRPr/>
          </a:p>
          <a:p>
            <a:pPr marL="228600" lvl="0" indent="-228600" algn="l" rtl="0">
              <a:lnSpc>
                <a:spcPct val="90000"/>
              </a:lnSpc>
              <a:spcBef>
                <a:spcPts val="1000"/>
              </a:spcBef>
              <a:spcAft>
                <a:spcPts val="0"/>
              </a:spcAft>
              <a:buClr>
                <a:srgbClr val="FF0000"/>
              </a:buClr>
              <a:buSzPts val="2800"/>
              <a:buChar char="•"/>
            </a:pPr>
            <a:r>
              <a:rPr lang="en-US"/>
              <a:t>Standard 5: Positive Classroom Environment.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Overview of Human Motivation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Key Terms</a:t>
            </a:r>
            <a:endParaRPr/>
          </a:p>
        </p:txBody>
      </p:sp>
      <p:sp>
        <p:nvSpPr>
          <p:cNvPr id="454" name="Google Shape;454;p5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Intrinsic Motivation - refers to participating in an activity simply for the enjoyment of the activity itself.</a:t>
            </a:r>
            <a:endParaRPr/>
          </a:p>
          <a:p>
            <a:pPr marL="0" lvl="0" indent="0" algn="l" rtl="0">
              <a:lnSpc>
                <a:spcPct val="90000"/>
              </a:lnSpc>
              <a:spcBef>
                <a:spcPts val="1000"/>
              </a:spcBef>
              <a:spcAft>
                <a:spcPts val="0"/>
              </a:spcAft>
              <a:buSzPts val="2800"/>
              <a:buNone/>
            </a:pPr>
            <a:endParaRPr/>
          </a:p>
          <a:p>
            <a:pPr marL="228600" lvl="0" indent="-228600" algn="l" rtl="0">
              <a:lnSpc>
                <a:spcPct val="90000"/>
              </a:lnSpc>
              <a:spcBef>
                <a:spcPts val="1000"/>
              </a:spcBef>
              <a:spcAft>
                <a:spcPts val="0"/>
              </a:spcAft>
              <a:buClr>
                <a:srgbClr val="FF0000"/>
              </a:buClr>
              <a:buSzPts val="2800"/>
              <a:buChar char="•"/>
            </a:pPr>
            <a:r>
              <a:rPr lang="en-US"/>
              <a:t>Extrinsic Motivation - means an individual engages in an activity to attain a separable outcome</a:t>
            </a:r>
            <a:endParaRPr/>
          </a:p>
          <a:p>
            <a:pPr marL="0" lvl="0" indent="0" algn="l" rtl="0">
              <a:lnSpc>
                <a:spcPct val="90000"/>
              </a:lnSpc>
              <a:spcBef>
                <a:spcPts val="1000"/>
              </a:spcBef>
              <a:spcAft>
                <a:spcPts val="0"/>
              </a:spcAft>
              <a:buSzPts val="2800"/>
              <a:buNone/>
            </a:pPr>
            <a:br>
              <a:rPr lang="en-US"/>
            </a:b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4"/>
          <p:cNvSpPr txBox="1">
            <a:spLocks noGrp="1"/>
          </p:cNvSpPr>
          <p:nvPr>
            <p:ph type="title"/>
          </p:nvPr>
        </p:nvSpPr>
        <p:spPr>
          <a:xfrm>
            <a:off x="628650" y="500062"/>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Personal Reflection</a:t>
            </a:r>
            <a:endParaRPr/>
          </a:p>
        </p:txBody>
      </p:sp>
      <p:sp>
        <p:nvSpPr>
          <p:cNvPr id="461" name="Google Shape;461;p5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a:t>On a piece of paper, respond to the following:</a:t>
            </a:r>
            <a:endParaRPr/>
          </a:p>
          <a:p>
            <a:pPr marL="228600" lvl="0" indent="-228600" algn="l" rtl="0">
              <a:lnSpc>
                <a:spcPct val="90000"/>
              </a:lnSpc>
              <a:spcBef>
                <a:spcPts val="1000"/>
              </a:spcBef>
              <a:spcAft>
                <a:spcPts val="0"/>
              </a:spcAft>
              <a:buClr>
                <a:srgbClr val="FF0000"/>
              </a:buClr>
              <a:buSzPts val="2800"/>
              <a:buChar char="•"/>
            </a:pPr>
            <a:r>
              <a:rPr lang="en-US"/>
              <a:t>What are your beliefs about extrinsic versus intrinsic motivation?</a:t>
            </a:r>
            <a:endParaRPr/>
          </a:p>
          <a:p>
            <a:pPr marL="228600" lvl="0" indent="-228600" algn="l" rtl="0">
              <a:lnSpc>
                <a:spcPct val="90000"/>
              </a:lnSpc>
              <a:spcBef>
                <a:spcPts val="1000"/>
              </a:spcBef>
              <a:spcAft>
                <a:spcPts val="0"/>
              </a:spcAft>
              <a:buClr>
                <a:srgbClr val="FF0000"/>
              </a:buClr>
              <a:buSzPts val="2800"/>
              <a:buChar char="•"/>
            </a:pPr>
            <a:r>
              <a:rPr lang="en-US"/>
              <a:t>How do those beliefs shape your interactions with students?</a:t>
            </a: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Activity</a:t>
            </a:r>
            <a:endParaRPr/>
          </a:p>
        </p:txBody>
      </p:sp>
      <p:sp>
        <p:nvSpPr>
          <p:cNvPr id="468" name="Google Shape;468;p5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Read the content on </a:t>
            </a:r>
            <a:r>
              <a:rPr lang="en-US" u="sng">
                <a:solidFill>
                  <a:schemeClr val="hlink"/>
                </a:solidFill>
                <a:hlinkClick r:id="rId3"/>
              </a:rPr>
              <a:t>this website</a:t>
            </a:r>
            <a:r>
              <a:rPr lang="en-US"/>
              <a:t> by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Kendra Cherry</a:t>
            </a:r>
            <a:r>
              <a:rPr lang="en-US"/>
              <a:t> (2019) with these guiding questions in mind:</a:t>
            </a:r>
            <a:endParaRPr/>
          </a:p>
          <a:p>
            <a:pPr marL="685800" lvl="1" indent="-228600" algn="l" rtl="0">
              <a:lnSpc>
                <a:spcPct val="90000"/>
              </a:lnSpc>
              <a:spcBef>
                <a:spcPts val="500"/>
              </a:spcBef>
              <a:spcAft>
                <a:spcPts val="0"/>
              </a:spcAft>
              <a:buClr>
                <a:schemeClr val="dk1"/>
              </a:buClr>
              <a:buSzPts val="2400"/>
              <a:buChar char="•"/>
            </a:pPr>
            <a:r>
              <a:rPr lang="en-US"/>
              <a:t>What are examples, from your life, where you are extrinsically motivated? In what situations are you intrinsically motivated?</a:t>
            </a:r>
            <a:endParaRPr/>
          </a:p>
          <a:p>
            <a:pPr marL="685800" lvl="1" indent="-228600" algn="l" rtl="0">
              <a:lnSpc>
                <a:spcPct val="90000"/>
              </a:lnSpc>
              <a:spcBef>
                <a:spcPts val="500"/>
              </a:spcBef>
              <a:spcAft>
                <a:spcPts val="0"/>
              </a:spcAft>
              <a:buClr>
                <a:schemeClr val="dk1"/>
              </a:buClr>
              <a:buSzPts val="2400"/>
              <a:buChar char="•"/>
            </a:pPr>
            <a:r>
              <a:rPr lang="en-US"/>
              <a:t>How would both intrinsic and extrinsic motivation apply to support student behaviors in your classroom?</a:t>
            </a:r>
            <a:endParaRPr/>
          </a:p>
          <a:p>
            <a:pPr marL="228600" lvl="0" indent="-50800" algn="l" rtl="0">
              <a:lnSpc>
                <a:spcPct val="90000"/>
              </a:lnSpc>
              <a:spcBef>
                <a:spcPts val="1000"/>
              </a:spcBef>
              <a:spcAft>
                <a:spcPts val="0"/>
              </a:spcAft>
              <a:buClr>
                <a:srgbClr val="FF0000"/>
              </a:buClr>
              <a:buSzPts val="2800"/>
              <a:buNone/>
            </a:pPr>
            <a:endParaRPr/>
          </a:p>
          <a:p>
            <a:pPr marL="228600" lvl="0" indent="-228600" algn="l" rtl="0">
              <a:lnSpc>
                <a:spcPct val="90000"/>
              </a:lnSpc>
              <a:spcBef>
                <a:spcPts val="1000"/>
              </a:spcBef>
              <a:spcAft>
                <a:spcPts val="0"/>
              </a:spcAft>
              <a:buClr>
                <a:srgbClr val="FF0000"/>
              </a:buClr>
              <a:buSzPts val="2800"/>
              <a:buChar char="•"/>
            </a:pPr>
            <a:r>
              <a:rPr lang="en-US"/>
              <a:t>Small Group Debrief</a:t>
            </a:r>
            <a:endParaRPr/>
          </a:p>
          <a:p>
            <a:pPr marL="228600" lvl="0" indent="-50800" algn="l" rtl="0">
              <a:lnSpc>
                <a:spcPct val="90000"/>
              </a:lnSpc>
              <a:spcBef>
                <a:spcPts val="1000"/>
              </a:spcBef>
              <a:spcAft>
                <a:spcPts val="0"/>
              </a:spcAft>
              <a:buClr>
                <a:srgbClr val="FF0000"/>
              </a:buClr>
              <a:buSzPts val="2800"/>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Unpacking Human Motivation</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Common Beliefs</a:t>
            </a:r>
            <a:endParaRPr/>
          </a:p>
        </p:txBody>
      </p:sp>
      <p:sp>
        <p:nvSpPr>
          <p:cNvPr id="481" name="Google Shape;481;p5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800"/>
              <a:buNone/>
            </a:pPr>
            <a:r>
              <a:rPr lang="en-US" i="1"/>
              <a:t>“They should already know this by now.” </a:t>
            </a:r>
            <a:endParaRPr/>
          </a:p>
          <a:p>
            <a:pPr marL="0" lvl="0" indent="0" algn="ctr" rtl="0">
              <a:lnSpc>
                <a:spcPct val="90000"/>
              </a:lnSpc>
              <a:spcBef>
                <a:spcPts val="1000"/>
              </a:spcBef>
              <a:spcAft>
                <a:spcPts val="0"/>
              </a:spcAft>
              <a:buSzPts val="2800"/>
              <a:buNone/>
            </a:pPr>
            <a:endParaRPr/>
          </a:p>
          <a:p>
            <a:pPr marL="0" lvl="0" indent="0" algn="ctr" rtl="0">
              <a:lnSpc>
                <a:spcPct val="90000"/>
              </a:lnSpc>
              <a:spcBef>
                <a:spcPts val="1000"/>
              </a:spcBef>
              <a:spcAft>
                <a:spcPts val="0"/>
              </a:spcAft>
              <a:buSzPts val="2800"/>
              <a:buNone/>
            </a:pPr>
            <a:r>
              <a:rPr lang="en-US" i="1"/>
              <a:t>“I shouldn’t have to reward students just for doing what they’re supposed to do.” </a:t>
            </a:r>
            <a:endParaRPr/>
          </a:p>
          <a:p>
            <a:pPr marL="0" lvl="0" indent="0" algn="ctr" rtl="0">
              <a:lnSpc>
                <a:spcPct val="90000"/>
              </a:lnSpc>
              <a:spcBef>
                <a:spcPts val="1000"/>
              </a:spcBef>
              <a:spcAft>
                <a:spcPts val="0"/>
              </a:spcAft>
              <a:buSzPts val="2800"/>
              <a:buNone/>
            </a:pPr>
            <a:endParaRPr/>
          </a:p>
          <a:p>
            <a:pPr marL="0" lvl="0" indent="0" algn="ctr" rtl="0">
              <a:lnSpc>
                <a:spcPct val="90000"/>
              </a:lnSpc>
              <a:spcBef>
                <a:spcPts val="1000"/>
              </a:spcBef>
              <a:spcAft>
                <a:spcPts val="0"/>
              </a:spcAft>
              <a:buSzPts val="2800"/>
              <a:buNone/>
            </a:pPr>
            <a:r>
              <a:rPr lang="en-US" i="1"/>
              <a:t>“I don’t believe in extrinsic motivation.” </a:t>
            </a:r>
            <a:r>
              <a:rPr lang="en-US"/>
              <a:t>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8"/>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Most human behavior relies on external motivation</a:t>
            </a:r>
            <a:endParaRPr/>
          </a:p>
        </p:txBody>
      </p:sp>
      <p:sp>
        <p:nvSpPr>
          <p:cNvPr id="488" name="Google Shape;488;p58"/>
          <p:cNvSpPr txBox="1">
            <a:spLocks noGrp="1"/>
          </p:cNvSpPr>
          <p:nvPr>
            <p:ph type="body" idx="1"/>
          </p:nvPr>
        </p:nvSpPr>
        <p:spPr>
          <a:xfrm>
            <a:off x="628650" y="2203175"/>
            <a:ext cx="7886700" cy="3973500"/>
          </a:xfrm>
          <a:prstGeom prst="rect">
            <a:avLst/>
          </a:prstGeom>
        </p:spPr>
        <p:txBody>
          <a:bodyPr spcFirstLastPara="1" wrap="square" lIns="91425" tIns="45700" rIns="91425" bIns="45700" anchor="t" anchorCtr="0">
            <a:normAutofit/>
          </a:bodyPr>
          <a:lstStyle/>
          <a:p>
            <a:pPr marL="457200" lvl="0" indent="-406400" algn="l" rtl="0">
              <a:spcBef>
                <a:spcPts val="1000"/>
              </a:spcBef>
              <a:spcAft>
                <a:spcPts val="0"/>
              </a:spcAft>
              <a:buSzPts val="2800"/>
              <a:buChar char="•"/>
            </a:pPr>
            <a:r>
              <a:rPr lang="en-US"/>
              <a:t>Going to work</a:t>
            </a:r>
            <a:endParaRPr/>
          </a:p>
          <a:p>
            <a:pPr marL="457200" lvl="0" indent="-406400" algn="l" rtl="0">
              <a:spcBef>
                <a:spcPts val="0"/>
              </a:spcBef>
              <a:spcAft>
                <a:spcPts val="0"/>
              </a:spcAft>
              <a:buSzPts val="2800"/>
              <a:buChar char="•"/>
            </a:pPr>
            <a:r>
              <a:rPr lang="en-US"/>
              <a:t>Paying bills</a:t>
            </a:r>
            <a:endParaRPr/>
          </a:p>
          <a:p>
            <a:pPr marL="457200" lvl="0" indent="-406400" algn="l" rtl="0">
              <a:spcBef>
                <a:spcPts val="0"/>
              </a:spcBef>
              <a:spcAft>
                <a:spcPts val="0"/>
              </a:spcAft>
              <a:buSzPts val="2800"/>
              <a:buChar char="•"/>
            </a:pPr>
            <a:r>
              <a:rPr lang="en-US"/>
              <a:t>Studying </a:t>
            </a:r>
            <a:endParaRPr/>
          </a:p>
          <a:p>
            <a:pPr marL="457200" lvl="0" indent="-406400" algn="l" rtl="0">
              <a:spcBef>
                <a:spcPts val="0"/>
              </a:spcBef>
              <a:spcAft>
                <a:spcPts val="0"/>
              </a:spcAft>
              <a:buSzPts val="2800"/>
              <a:buChar char="•"/>
            </a:pPr>
            <a:r>
              <a:rPr lang="en-US"/>
              <a:t>Shoveling snow</a:t>
            </a:r>
            <a:endParaRPr/>
          </a:p>
          <a:p>
            <a:pPr marL="457200" lvl="0" indent="-406400" algn="l" rtl="0">
              <a:spcBef>
                <a:spcPts val="0"/>
              </a:spcBef>
              <a:spcAft>
                <a:spcPts val="0"/>
              </a:spcAft>
              <a:buSzPts val="2800"/>
              <a:buChar char="•"/>
            </a:pPr>
            <a:r>
              <a:rPr lang="en-US"/>
              <a:t>Washing dishes</a:t>
            </a:r>
            <a:endParaRPr/>
          </a:p>
          <a:p>
            <a:pPr marL="457200" lvl="0" indent="-406400" algn="l" rtl="0">
              <a:spcBef>
                <a:spcPts val="0"/>
              </a:spcBef>
              <a:spcAft>
                <a:spcPts val="0"/>
              </a:spcAft>
              <a:buSzPts val="2800"/>
              <a:buChar char="•"/>
            </a:pPr>
            <a:r>
              <a:rPr lang="en-US"/>
              <a:t>Taking out garbage</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Human Motivation</a:t>
            </a:r>
            <a:endParaRPr/>
          </a:p>
        </p:txBody>
      </p:sp>
      <p:sp>
        <p:nvSpPr>
          <p:cNvPr id="495" name="Google Shape;495;p59"/>
          <p:cNvSpPr txBox="1">
            <a:spLocks noGrp="1"/>
          </p:cNvSpPr>
          <p:nvPr>
            <p:ph type="body" idx="1"/>
          </p:nvPr>
        </p:nvSpPr>
        <p:spPr>
          <a:xfrm>
            <a:off x="628650" y="1549831"/>
            <a:ext cx="7886700" cy="4627132"/>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SzPts val="2800"/>
              <a:buChar char="•"/>
            </a:pPr>
            <a:r>
              <a:rPr lang="en-US" b="1"/>
              <a:t>Amotivation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denotes a complete lack of motivation for or value of the activity or knowledge in consideration, or perceived lack of competence with the activity.</a:t>
            </a:r>
            <a:r>
              <a:rPr lang="en-US"/>
              <a:t> </a:t>
            </a:r>
            <a:endParaRPr/>
          </a:p>
          <a:p>
            <a:pPr marL="228600" lvl="0" indent="-228600" algn="l" rtl="0">
              <a:lnSpc>
                <a:spcPct val="90000"/>
              </a:lnSpc>
              <a:spcBef>
                <a:spcPts val="1000"/>
              </a:spcBef>
              <a:spcAft>
                <a:spcPts val="0"/>
              </a:spcAft>
              <a:buSzPts val="2800"/>
              <a:buChar char="•"/>
            </a:pPr>
            <a:r>
              <a:rPr lang="en-US" b="1"/>
              <a:t>Extrinsic motivation </a:t>
            </a:r>
            <a:r>
              <a:rPr lang="en-US"/>
              <a:t>means an individual engages in an activity to attain a separable outcome (e.g., to receive an external item or activity of preference, to fit into a group, to master a skill or gain knowledge needed for later). </a:t>
            </a:r>
            <a:endParaRPr/>
          </a:p>
          <a:p>
            <a:pPr marL="228600" lvl="0" indent="-228600" algn="l" rtl="0">
              <a:lnSpc>
                <a:spcPct val="90000"/>
              </a:lnSpc>
              <a:spcBef>
                <a:spcPts val="1000"/>
              </a:spcBef>
              <a:spcAft>
                <a:spcPts val="0"/>
              </a:spcAft>
              <a:buClr>
                <a:srgbClr val="FF0000"/>
              </a:buClr>
              <a:buSzPts val="2800"/>
              <a:buChar char="•"/>
            </a:pPr>
            <a:r>
              <a:rPr lang="en-US" b="1"/>
              <a:t>Intrinsic motivation </a:t>
            </a:r>
            <a:r>
              <a:rPr lang="en-US"/>
              <a:t>refers to participating in an activity simply for the enjoyment of the activity itself.</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98"/>
        <p:cNvGrpSpPr/>
        <p:nvPr/>
      </p:nvGrpSpPr>
      <p:grpSpPr>
        <a:xfrm>
          <a:off x="0" y="0"/>
          <a:ext cx="0" cy="0"/>
          <a:chOff x="0" y="0"/>
          <a:chExt cx="0" cy="0"/>
        </a:xfrm>
      </p:grpSpPr>
      <p:sp>
        <p:nvSpPr>
          <p:cNvPr id="99" name="Google Shape;99;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Introductions</a:t>
            </a:r>
            <a:endParaRPr/>
          </a:p>
        </p:txBody>
      </p:sp>
      <p:sp>
        <p:nvSpPr>
          <p:cNvPr id="100" name="Google Shape;100;p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0"/>
          <p:cNvSpPr txBox="1"/>
          <p:nvPr/>
        </p:nvSpPr>
        <p:spPr>
          <a:xfrm>
            <a:off x="1645615" y="5114442"/>
            <a:ext cx="7250409"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i="1">
                <a:solidFill>
                  <a:schemeClr val="dk1"/>
                </a:solidFill>
                <a:latin typeface="Calibri"/>
                <a:ea typeface="Calibri"/>
                <a:cs typeface="Calibri"/>
                <a:sym typeface="Calibri"/>
              </a:rPr>
              <a:t>Adapted from Ryan and Deci, 2000</a:t>
            </a:r>
            <a:endParaRPr sz="1200">
              <a:solidFill>
                <a:schemeClr val="dk1"/>
              </a:solidFill>
              <a:latin typeface="Calibri"/>
              <a:ea typeface="Calibri"/>
              <a:cs typeface="Calibri"/>
              <a:sym typeface="Calibri"/>
            </a:endParaRPr>
          </a:p>
        </p:txBody>
      </p:sp>
      <p:graphicFrame>
        <p:nvGraphicFramePr>
          <p:cNvPr id="502" name="Google Shape;502;p60"/>
          <p:cNvGraphicFramePr/>
          <p:nvPr/>
        </p:nvGraphicFramePr>
        <p:xfrm>
          <a:off x="201478" y="371959"/>
          <a:ext cx="3000000" cy="3000000"/>
        </p:xfrm>
        <a:graphic>
          <a:graphicData uri="http://schemas.openxmlformats.org/drawingml/2006/table">
            <a:tbl>
              <a:tblPr firstRow="1" bandRow="1">
                <a:noFill/>
                <a:tableStyleId>{A407B468-5FC2-48C8-82A1-43775C5F5114}</a:tableStyleId>
              </a:tblPr>
              <a:tblGrid>
                <a:gridCol w="1242075">
                  <a:extLst>
                    <a:ext uri="{9D8B030D-6E8A-4147-A177-3AD203B41FA5}">
                      <a16:colId xmlns:a16="http://schemas.microsoft.com/office/drawing/2014/main" val="20000"/>
                    </a:ext>
                  </a:extLst>
                </a:gridCol>
                <a:gridCol w="1242075">
                  <a:extLst>
                    <a:ext uri="{9D8B030D-6E8A-4147-A177-3AD203B41FA5}">
                      <a16:colId xmlns:a16="http://schemas.microsoft.com/office/drawing/2014/main" val="20001"/>
                    </a:ext>
                  </a:extLst>
                </a:gridCol>
                <a:gridCol w="1242075">
                  <a:extLst>
                    <a:ext uri="{9D8B030D-6E8A-4147-A177-3AD203B41FA5}">
                      <a16:colId xmlns:a16="http://schemas.microsoft.com/office/drawing/2014/main" val="20002"/>
                    </a:ext>
                  </a:extLst>
                </a:gridCol>
                <a:gridCol w="1242075">
                  <a:extLst>
                    <a:ext uri="{9D8B030D-6E8A-4147-A177-3AD203B41FA5}">
                      <a16:colId xmlns:a16="http://schemas.microsoft.com/office/drawing/2014/main" val="20003"/>
                    </a:ext>
                  </a:extLst>
                </a:gridCol>
                <a:gridCol w="1242075">
                  <a:extLst>
                    <a:ext uri="{9D8B030D-6E8A-4147-A177-3AD203B41FA5}">
                      <a16:colId xmlns:a16="http://schemas.microsoft.com/office/drawing/2014/main" val="20004"/>
                    </a:ext>
                  </a:extLst>
                </a:gridCol>
                <a:gridCol w="1242075">
                  <a:extLst>
                    <a:ext uri="{9D8B030D-6E8A-4147-A177-3AD203B41FA5}">
                      <a16:colId xmlns:a16="http://schemas.microsoft.com/office/drawing/2014/main" val="20005"/>
                    </a:ext>
                  </a:extLst>
                </a:gridCol>
                <a:gridCol w="1242075">
                  <a:extLst>
                    <a:ext uri="{9D8B030D-6E8A-4147-A177-3AD203B41FA5}">
                      <a16:colId xmlns:a16="http://schemas.microsoft.com/office/drawing/2014/main" val="20006"/>
                    </a:ext>
                  </a:extLst>
                </a:gridCol>
              </a:tblGrid>
              <a:tr h="1695575">
                <a:tc>
                  <a:txBody>
                    <a:bodyPr/>
                    <a:lstStyle/>
                    <a:p>
                      <a:pPr marL="36830" marR="24130" lvl="0" indent="0" algn="ctr" rtl="0">
                        <a:spcBef>
                          <a:spcPts val="0"/>
                        </a:spcBef>
                        <a:spcAft>
                          <a:spcPts val="0"/>
                        </a:spcAft>
                        <a:buNone/>
                      </a:pPr>
                      <a:br>
                        <a:rPr lang="en-US" sz="1600" u="none" strike="noStrike" cap="none">
                          <a:latin typeface="Calibri"/>
                          <a:ea typeface="Calibri"/>
                          <a:cs typeface="Calibri"/>
                          <a:sym typeface="Calibri"/>
                        </a:rPr>
                      </a:br>
                      <a:r>
                        <a:rPr lang="en-US" sz="1600" b="0" i="0" u="none" strike="noStrike" cap="none">
                          <a:solidFill>
                            <a:srgbClr val="231F20"/>
                          </a:solidFill>
                          <a:latin typeface="Calibri"/>
                          <a:ea typeface="Calibri"/>
                          <a:cs typeface="Calibri"/>
                          <a:sym typeface="Calibri"/>
                        </a:rPr>
                        <a:t>Regulator</a:t>
                      </a:r>
                      <a:r>
                        <a:rPr lang="en-US" sz="1600" b="0">
                          <a:solidFill>
                            <a:srgbClr val="231F20"/>
                          </a:solidFill>
                        </a:rPr>
                        <a:t>y </a:t>
                      </a:r>
                      <a:r>
                        <a:rPr lang="en-US" sz="1600" b="0" i="0" u="none" strike="noStrike" cap="none">
                          <a:solidFill>
                            <a:srgbClr val="231F20"/>
                          </a:solidFill>
                          <a:latin typeface="Calibri"/>
                          <a:ea typeface="Calibri"/>
                          <a:cs typeface="Calibri"/>
                          <a:sym typeface="Calibri"/>
                        </a:rPr>
                        <a:t>Styles</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78740" marR="0" lvl="0" indent="0" algn="ctr" rtl="0">
                        <a:spcBef>
                          <a:spcPts val="0"/>
                        </a:spcBef>
                        <a:spcAft>
                          <a:spcPts val="0"/>
                        </a:spcAft>
                        <a:buNone/>
                      </a:pPr>
                      <a:endParaRPr sz="1600" b="1" i="0" u="none" strike="noStrike" cap="none">
                        <a:solidFill>
                          <a:srgbClr val="231F20"/>
                        </a:solidFill>
                        <a:latin typeface="Calibri"/>
                        <a:ea typeface="Calibri"/>
                        <a:cs typeface="Calibri"/>
                        <a:sym typeface="Calibri"/>
                      </a:endParaRPr>
                    </a:p>
                    <a:p>
                      <a:pPr marL="78740" marR="0" lvl="0" indent="0" algn="ctr" rtl="0">
                        <a:spcBef>
                          <a:spcPts val="0"/>
                        </a:spcBef>
                        <a:spcAft>
                          <a:spcPts val="0"/>
                        </a:spcAft>
                        <a:buNone/>
                      </a:pPr>
                      <a:endParaRPr sz="1600" b="1" i="0" u="none" strike="noStrike" cap="none">
                        <a:solidFill>
                          <a:srgbClr val="231F20"/>
                        </a:solidFill>
                        <a:latin typeface="Calibri"/>
                        <a:ea typeface="Calibri"/>
                        <a:cs typeface="Calibri"/>
                        <a:sym typeface="Calibri"/>
                      </a:endParaRPr>
                    </a:p>
                    <a:p>
                      <a:pPr marL="78740" marR="0" lvl="0" indent="0" algn="ctr" rtl="0">
                        <a:spcBef>
                          <a:spcPts val="0"/>
                        </a:spcBef>
                        <a:spcAft>
                          <a:spcPts val="0"/>
                        </a:spcAft>
                        <a:buNone/>
                      </a:pPr>
                      <a:r>
                        <a:rPr lang="en-US" sz="1400" b="1" i="0" u="none" strike="noStrike" cap="none">
                          <a:solidFill>
                            <a:srgbClr val="231F20"/>
                          </a:solidFill>
                          <a:latin typeface="Calibri"/>
                          <a:ea typeface="Calibri"/>
                          <a:cs typeface="Calibri"/>
                          <a:sym typeface="Calibri"/>
                        </a:rPr>
                        <a:t>Amotivation</a:t>
                      </a:r>
                      <a:endParaRPr sz="14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1220470" marR="1207770" lvl="0" indent="0" algn="ctr" rtl="0">
                        <a:spcBef>
                          <a:spcPts val="0"/>
                        </a:spcBef>
                        <a:spcAft>
                          <a:spcPts val="0"/>
                        </a:spcAft>
                        <a:buNone/>
                      </a:pPr>
                      <a:endParaRPr sz="1600" b="1" i="0" u="none" strike="noStrike" cap="none">
                        <a:solidFill>
                          <a:srgbClr val="231F20"/>
                        </a:solidFill>
                        <a:latin typeface="Calibri"/>
                        <a:ea typeface="Calibri"/>
                        <a:cs typeface="Calibri"/>
                        <a:sym typeface="Calibri"/>
                      </a:endParaRPr>
                    </a:p>
                    <a:p>
                      <a:pPr marL="1220470" marR="1207770" lvl="0" indent="0" algn="ctr" rtl="0">
                        <a:spcBef>
                          <a:spcPts val="0"/>
                        </a:spcBef>
                        <a:spcAft>
                          <a:spcPts val="0"/>
                        </a:spcAft>
                        <a:buNone/>
                      </a:pPr>
                      <a:r>
                        <a:rPr lang="en-US" sz="1600" b="1" i="0" u="none" strike="noStrike" cap="none">
                          <a:solidFill>
                            <a:srgbClr val="231F20"/>
                          </a:solidFill>
                          <a:latin typeface="Calibri"/>
                          <a:ea typeface="Calibri"/>
                          <a:cs typeface="Calibri"/>
                          <a:sym typeface="Calibri"/>
                        </a:rPr>
                        <a:t>Extrinsic Motivation</a:t>
                      </a:r>
                      <a:endParaRPr sz="1600" u="none" strike="noStrike" cap="none">
                        <a:latin typeface="Calibri"/>
                        <a:ea typeface="Calibri"/>
                        <a:cs typeface="Calibri"/>
                        <a:sym typeface="Calibri"/>
                      </a:endParaRPr>
                    </a:p>
                    <a:p>
                      <a:pPr marL="260984" marR="248284" lvl="0" indent="0" algn="ctr" rtl="0">
                        <a:spcBef>
                          <a:spcPts val="0"/>
                        </a:spcBef>
                        <a:spcAft>
                          <a:spcPts val="0"/>
                        </a:spcAft>
                        <a:buNone/>
                      </a:pPr>
                      <a:r>
                        <a:rPr lang="en-US" sz="1600" b="0" i="1" u="none" strike="noStrike" cap="none">
                          <a:solidFill>
                            <a:srgbClr val="231F20"/>
                          </a:solidFill>
                          <a:latin typeface="Calibri"/>
                          <a:ea typeface="Calibri"/>
                          <a:cs typeface="Calibri"/>
                          <a:sym typeface="Calibri"/>
                        </a:rPr>
                        <a:t>Activity is done in order to attain a separable outcome</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151130" lvl="0" indent="0" algn="ctr" rtl="0">
                        <a:spcBef>
                          <a:spcPts val="0"/>
                        </a:spcBef>
                        <a:spcAft>
                          <a:spcPts val="0"/>
                        </a:spcAft>
                        <a:buNone/>
                      </a:pPr>
                      <a:endParaRPr sz="1600" b="1" i="0" u="none" strike="noStrike" cap="none">
                        <a:solidFill>
                          <a:srgbClr val="231F20"/>
                        </a:solidFill>
                        <a:latin typeface="Calibri"/>
                        <a:ea typeface="Calibri"/>
                        <a:cs typeface="Calibri"/>
                        <a:sym typeface="Calibri"/>
                      </a:endParaRPr>
                    </a:p>
                    <a:p>
                      <a:pPr marL="0" marR="151130" lvl="0" indent="0" algn="ctr" rtl="0">
                        <a:spcBef>
                          <a:spcPts val="0"/>
                        </a:spcBef>
                        <a:spcAft>
                          <a:spcPts val="0"/>
                        </a:spcAft>
                        <a:buNone/>
                      </a:pPr>
                      <a:r>
                        <a:rPr lang="en-US" sz="1600" b="1" i="0" u="none" strike="noStrike" cap="none">
                          <a:solidFill>
                            <a:srgbClr val="231F20"/>
                          </a:solidFill>
                          <a:latin typeface="Calibri"/>
                          <a:ea typeface="Calibri"/>
                          <a:cs typeface="Calibri"/>
                          <a:sym typeface="Calibri"/>
                        </a:rPr>
                        <a:t>Intrinsic</a:t>
                      </a:r>
                      <a:endParaRPr sz="1600" u="none" strike="noStrike" cap="none">
                        <a:latin typeface="Calibri"/>
                        <a:ea typeface="Calibri"/>
                        <a:cs typeface="Calibri"/>
                        <a:sym typeface="Calibri"/>
                      </a:endParaRPr>
                    </a:p>
                    <a:p>
                      <a:pPr marL="0" marR="151130" lvl="0" indent="0" algn="ctr" rtl="0">
                        <a:spcBef>
                          <a:spcPts val="0"/>
                        </a:spcBef>
                        <a:spcAft>
                          <a:spcPts val="0"/>
                        </a:spcAft>
                        <a:buNone/>
                      </a:pPr>
                      <a:r>
                        <a:rPr lang="en-US" sz="1600" b="1" i="0" u="none" strike="noStrike" cap="none">
                          <a:solidFill>
                            <a:srgbClr val="231F20"/>
                          </a:solidFill>
                          <a:latin typeface="Calibri"/>
                          <a:ea typeface="Calibri"/>
                          <a:cs typeface="Calibri"/>
                          <a:sym typeface="Calibri"/>
                        </a:rPr>
                        <a:t>Motivation</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695575">
                <a:tc>
                  <a:txBody>
                    <a:bodyPr/>
                    <a:lstStyle/>
                    <a:p>
                      <a:pPr marL="0" marR="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Associated</a:t>
                      </a:r>
                      <a:endParaRPr sz="1600" u="none" strike="noStrike" cap="none">
                        <a:latin typeface="Calibri"/>
                        <a:ea typeface="Calibri"/>
                        <a:cs typeface="Calibri"/>
                        <a:sym typeface="Calibri"/>
                      </a:endParaRPr>
                    </a:p>
                    <a:p>
                      <a:pPr marL="0" marR="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Processes</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49530" lvl="0" indent="0" algn="ctr" rtl="0">
                        <a:spcBef>
                          <a:spcPts val="0"/>
                        </a:spcBef>
                        <a:spcAft>
                          <a:spcPts val="0"/>
                        </a:spcAft>
                        <a:buNone/>
                      </a:pPr>
                      <a:r>
                        <a:rPr lang="en-US" sz="1400" b="0" i="0" u="none" strike="noStrike" cap="none">
                          <a:solidFill>
                            <a:srgbClr val="231F20"/>
                          </a:solidFill>
                          <a:latin typeface="Calibri"/>
                          <a:ea typeface="Calibri"/>
                          <a:cs typeface="Calibri"/>
                          <a:sym typeface="Calibri"/>
                        </a:rPr>
                        <a:t>Lack of intentionality or relevance</a:t>
                      </a:r>
                      <a:endParaRPr sz="14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Compliance</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15875"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Approval from self or others</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80010" lvl="0" indent="0" algn="ctr" rtl="0">
                        <a:spcBef>
                          <a:spcPts val="0"/>
                        </a:spcBef>
                        <a:spcAft>
                          <a:spcPts val="0"/>
                        </a:spcAft>
                        <a:buNone/>
                      </a:pPr>
                      <a:r>
                        <a:rPr lang="en-US" sz="1400" b="0" i="0" u="none" strike="noStrike" cap="none">
                          <a:solidFill>
                            <a:srgbClr val="231F20"/>
                          </a:solidFill>
                          <a:latin typeface="Calibri"/>
                          <a:ea typeface="Calibri"/>
                          <a:cs typeface="Calibri"/>
                          <a:sym typeface="Calibri"/>
                        </a:rPr>
                        <a:t>Self-endorsement of goals</a:t>
                      </a:r>
                      <a:endParaRPr sz="14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9906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Synthesis of goals or congruence</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7747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Interest, enjoyment, inherent satisfaction</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351350">
                <a:tc>
                  <a:txBody>
                    <a:bodyPr/>
                    <a:lstStyle/>
                    <a:p>
                      <a:pPr marL="0" marR="4318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Perceived </a:t>
                      </a:r>
                      <a:endParaRPr sz="1600" u="none" strike="noStrike" cap="none">
                        <a:latin typeface="Calibri"/>
                        <a:ea typeface="Calibri"/>
                        <a:cs typeface="Calibri"/>
                        <a:sym typeface="Calibri"/>
                      </a:endParaRPr>
                    </a:p>
                    <a:p>
                      <a:pPr marL="0" marR="4318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Control</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Impersonal</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External</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61595"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Somewhat External </a:t>
                      </a:r>
                      <a:r>
                        <a:rPr lang="en-US" sz="1400" b="0" i="0" u="none" strike="noStrike" cap="none">
                          <a:solidFill>
                            <a:srgbClr val="231F20"/>
                          </a:solidFill>
                          <a:latin typeface="Calibri"/>
                          <a:ea typeface="Calibri"/>
                          <a:cs typeface="Calibri"/>
                          <a:sym typeface="Calibri"/>
                        </a:rPr>
                        <a:t>(Introjection)</a:t>
                      </a:r>
                      <a:endParaRPr sz="14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36195"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Somewhat Internal </a:t>
                      </a:r>
                      <a:r>
                        <a:rPr lang="en-US" sz="1400" b="0" i="0" u="none" strike="noStrike" cap="none">
                          <a:solidFill>
                            <a:srgbClr val="231F20"/>
                          </a:solidFill>
                          <a:latin typeface="Calibri"/>
                          <a:ea typeface="Calibri"/>
                          <a:cs typeface="Calibri"/>
                          <a:sym typeface="Calibri"/>
                        </a:rPr>
                        <a:t>(Identification)</a:t>
                      </a:r>
                      <a:endParaRPr sz="14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207645" lvl="0" indent="0" algn="ctr" rtl="0">
                        <a:spcBef>
                          <a:spcPts val="0"/>
                        </a:spcBef>
                        <a:spcAft>
                          <a:spcPts val="0"/>
                        </a:spcAft>
                        <a:buNone/>
                      </a:pPr>
                      <a:r>
                        <a:rPr lang="en-US" sz="1200" b="0" i="0" u="none" strike="noStrike" cap="none">
                          <a:solidFill>
                            <a:srgbClr val="231F20"/>
                          </a:solidFill>
                          <a:latin typeface="Calibri"/>
                          <a:ea typeface="Calibri"/>
                          <a:cs typeface="Calibri"/>
                          <a:sym typeface="Calibri"/>
                        </a:rPr>
                        <a:t>Internal</a:t>
                      </a:r>
                      <a:r>
                        <a:rPr lang="en-US" sz="1200" b="0" i="0" u="none" strike="noStrike" cap="none">
                          <a:solidFill>
                            <a:srgbClr val="000000"/>
                          </a:solidFill>
                          <a:latin typeface="Calibri"/>
                          <a:ea typeface="Calibri"/>
                          <a:cs typeface="Calibri"/>
                          <a:sym typeface="Calibri"/>
                        </a:rPr>
                        <a:t> </a:t>
                      </a:r>
                      <a:r>
                        <a:rPr lang="en-US" sz="1200" b="0" i="0" u="none" strike="noStrike" cap="none">
                          <a:solidFill>
                            <a:srgbClr val="231F20"/>
                          </a:solidFill>
                          <a:latin typeface="Calibri"/>
                          <a:ea typeface="Calibri"/>
                          <a:cs typeface="Calibri"/>
                          <a:sym typeface="Calibri"/>
                        </a:rPr>
                        <a:t>(Integration)</a:t>
                      </a:r>
                      <a:endParaRPr sz="12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Internal</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1"/>
          <p:cNvSpPr txBox="1"/>
          <p:nvPr/>
        </p:nvSpPr>
        <p:spPr>
          <a:xfrm>
            <a:off x="1668864" y="5532897"/>
            <a:ext cx="7250409"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i="1">
                <a:solidFill>
                  <a:schemeClr val="dk1"/>
                </a:solidFill>
                <a:latin typeface="Calibri"/>
                <a:ea typeface="Calibri"/>
                <a:cs typeface="Calibri"/>
                <a:sym typeface="Calibri"/>
              </a:rPr>
              <a:t>Adapted from Ryan and Deci, 2000</a:t>
            </a:r>
            <a:endParaRPr sz="1200">
              <a:solidFill>
                <a:schemeClr val="dk1"/>
              </a:solidFill>
              <a:latin typeface="Calibri"/>
              <a:ea typeface="Calibri"/>
              <a:cs typeface="Calibri"/>
              <a:sym typeface="Calibri"/>
            </a:endParaRPr>
          </a:p>
        </p:txBody>
      </p:sp>
      <p:graphicFrame>
        <p:nvGraphicFramePr>
          <p:cNvPr id="509" name="Google Shape;509;p61"/>
          <p:cNvGraphicFramePr/>
          <p:nvPr/>
        </p:nvGraphicFramePr>
        <p:xfrm>
          <a:off x="224727" y="477034"/>
          <a:ext cx="3000000" cy="3000000"/>
        </p:xfrm>
        <a:graphic>
          <a:graphicData uri="http://schemas.openxmlformats.org/drawingml/2006/table">
            <a:tbl>
              <a:tblPr firstRow="1" bandRow="1">
                <a:noFill/>
                <a:tableStyleId>{A407B468-5FC2-48C8-82A1-43775C5F5114}</a:tableStyleId>
              </a:tblPr>
              <a:tblGrid>
                <a:gridCol w="1242075">
                  <a:extLst>
                    <a:ext uri="{9D8B030D-6E8A-4147-A177-3AD203B41FA5}">
                      <a16:colId xmlns:a16="http://schemas.microsoft.com/office/drawing/2014/main" val="20000"/>
                    </a:ext>
                  </a:extLst>
                </a:gridCol>
                <a:gridCol w="1242075">
                  <a:extLst>
                    <a:ext uri="{9D8B030D-6E8A-4147-A177-3AD203B41FA5}">
                      <a16:colId xmlns:a16="http://schemas.microsoft.com/office/drawing/2014/main" val="20001"/>
                    </a:ext>
                  </a:extLst>
                </a:gridCol>
                <a:gridCol w="1242075">
                  <a:extLst>
                    <a:ext uri="{9D8B030D-6E8A-4147-A177-3AD203B41FA5}">
                      <a16:colId xmlns:a16="http://schemas.microsoft.com/office/drawing/2014/main" val="20002"/>
                    </a:ext>
                  </a:extLst>
                </a:gridCol>
                <a:gridCol w="1242075">
                  <a:extLst>
                    <a:ext uri="{9D8B030D-6E8A-4147-A177-3AD203B41FA5}">
                      <a16:colId xmlns:a16="http://schemas.microsoft.com/office/drawing/2014/main" val="20003"/>
                    </a:ext>
                  </a:extLst>
                </a:gridCol>
                <a:gridCol w="1242075">
                  <a:extLst>
                    <a:ext uri="{9D8B030D-6E8A-4147-A177-3AD203B41FA5}">
                      <a16:colId xmlns:a16="http://schemas.microsoft.com/office/drawing/2014/main" val="20004"/>
                    </a:ext>
                  </a:extLst>
                </a:gridCol>
                <a:gridCol w="1242075">
                  <a:extLst>
                    <a:ext uri="{9D8B030D-6E8A-4147-A177-3AD203B41FA5}">
                      <a16:colId xmlns:a16="http://schemas.microsoft.com/office/drawing/2014/main" val="20005"/>
                    </a:ext>
                  </a:extLst>
                </a:gridCol>
                <a:gridCol w="1242075">
                  <a:extLst>
                    <a:ext uri="{9D8B030D-6E8A-4147-A177-3AD203B41FA5}">
                      <a16:colId xmlns:a16="http://schemas.microsoft.com/office/drawing/2014/main" val="20006"/>
                    </a:ext>
                  </a:extLst>
                </a:gridCol>
              </a:tblGrid>
              <a:tr h="1544025">
                <a:tc>
                  <a:txBody>
                    <a:bodyPr/>
                    <a:lstStyle/>
                    <a:p>
                      <a:pPr marL="36830" marR="24130" lvl="0" indent="0" algn="ctr" rtl="0">
                        <a:spcBef>
                          <a:spcPts val="0"/>
                        </a:spcBef>
                        <a:spcAft>
                          <a:spcPts val="0"/>
                        </a:spcAft>
                        <a:buNone/>
                      </a:pPr>
                      <a:br>
                        <a:rPr lang="en-US" sz="1600" u="none" strike="noStrike" cap="none">
                          <a:latin typeface="Calibri"/>
                          <a:ea typeface="Calibri"/>
                          <a:cs typeface="Calibri"/>
                          <a:sym typeface="Calibri"/>
                        </a:rPr>
                      </a:br>
                      <a:r>
                        <a:rPr lang="en-US" sz="1600" b="0" i="0" u="none" strike="noStrike" cap="none">
                          <a:solidFill>
                            <a:srgbClr val="231F20"/>
                          </a:solidFill>
                          <a:latin typeface="Calibri"/>
                          <a:ea typeface="Calibri"/>
                          <a:cs typeface="Calibri"/>
                          <a:sym typeface="Calibri"/>
                        </a:rPr>
                        <a:t>Regulatory Styles</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78740" marR="0" lvl="0" indent="0" algn="ctr" rtl="0">
                        <a:spcBef>
                          <a:spcPts val="0"/>
                        </a:spcBef>
                        <a:spcAft>
                          <a:spcPts val="0"/>
                        </a:spcAft>
                        <a:buNone/>
                      </a:pPr>
                      <a:endParaRPr sz="1600" b="1" i="0" u="none" strike="noStrike" cap="none">
                        <a:solidFill>
                          <a:srgbClr val="231F20"/>
                        </a:solidFill>
                        <a:latin typeface="Calibri"/>
                        <a:ea typeface="Calibri"/>
                        <a:cs typeface="Calibri"/>
                        <a:sym typeface="Calibri"/>
                      </a:endParaRPr>
                    </a:p>
                    <a:p>
                      <a:pPr marL="78740" marR="0" lvl="0" indent="0" algn="ctr" rtl="0">
                        <a:spcBef>
                          <a:spcPts val="0"/>
                        </a:spcBef>
                        <a:spcAft>
                          <a:spcPts val="0"/>
                        </a:spcAft>
                        <a:buNone/>
                      </a:pPr>
                      <a:endParaRPr sz="1600" b="1" i="0" u="none" strike="noStrike" cap="none">
                        <a:solidFill>
                          <a:srgbClr val="231F20"/>
                        </a:solidFill>
                        <a:latin typeface="Calibri"/>
                        <a:ea typeface="Calibri"/>
                        <a:cs typeface="Calibri"/>
                        <a:sym typeface="Calibri"/>
                      </a:endParaRPr>
                    </a:p>
                    <a:p>
                      <a:pPr marL="78740" marR="0" lvl="0" indent="0" algn="ctr" rtl="0">
                        <a:spcBef>
                          <a:spcPts val="0"/>
                        </a:spcBef>
                        <a:spcAft>
                          <a:spcPts val="0"/>
                        </a:spcAft>
                        <a:buNone/>
                      </a:pPr>
                      <a:r>
                        <a:rPr lang="en-US" sz="1400" b="1" i="0" u="none" strike="noStrike" cap="none">
                          <a:solidFill>
                            <a:srgbClr val="231F20"/>
                          </a:solidFill>
                          <a:latin typeface="Calibri"/>
                          <a:ea typeface="Calibri"/>
                          <a:cs typeface="Calibri"/>
                          <a:sym typeface="Calibri"/>
                        </a:rPr>
                        <a:t>Amotivation</a:t>
                      </a:r>
                      <a:endParaRPr sz="14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1220470" marR="1207770" lvl="0" indent="0" algn="ctr" rtl="0">
                        <a:spcBef>
                          <a:spcPts val="0"/>
                        </a:spcBef>
                        <a:spcAft>
                          <a:spcPts val="0"/>
                        </a:spcAft>
                        <a:buNone/>
                      </a:pPr>
                      <a:endParaRPr sz="1600" b="1" i="0" u="none" strike="noStrike" cap="none">
                        <a:solidFill>
                          <a:srgbClr val="231F20"/>
                        </a:solidFill>
                        <a:latin typeface="Calibri"/>
                        <a:ea typeface="Calibri"/>
                        <a:cs typeface="Calibri"/>
                        <a:sym typeface="Calibri"/>
                      </a:endParaRPr>
                    </a:p>
                    <a:p>
                      <a:pPr marL="1220470" marR="1207770" lvl="0" indent="0" algn="ctr" rtl="0">
                        <a:spcBef>
                          <a:spcPts val="0"/>
                        </a:spcBef>
                        <a:spcAft>
                          <a:spcPts val="0"/>
                        </a:spcAft>
                        <a:buNone/>
                      </a:pPr>
                      <a:r>
                        <a:rPr lang="en-US" sz="1600" b="1" i="0" u="none" strike="noStrike" cap="none">
                          <a:solidFill>
                            <a:srgbClr val="231F20"/>
                          </a:solidFill>
                          <a:latin typeface="Calibri"/>
                          <a:ea typeface="Calibri"/>
                          <a:cs typeface="Calibri"/>
                          <a:sym typeface="Calibri"/>
                        </a:rPr>
                        <a:t>Extrinsic Motivation</a:t>
                      </a:r>
                      <a:endParaRPr sz="1600" u="none" strike="noStrike" cap="none">
                        <a:latin typeface="Calibri"/>
                        <a:ea typeface="Calibri"/>
                        <a:cs typeface="Calibri"/>
                        <a:sym typeface="Calibri"/>
                      </a:endParaRPr>
                    </a:p>
                    <a:p>
                      <a:pPr marL="260984" marR="248284" lvl="0" indent="0" algn="ctr" rtl="0">
                        <a:spcBef>
                          <a:spcPts val="0"/>
                        </a:spcBef>
                        <a:spcAft>
                          <a:spcPts val="0"/>
                        </a:spcAft>
                        <a:buNone/>
                      </a:pPr>
                      <a:r>
                        <a:rPr lang="en-US" sz="1600" b="0" i="1" u="none" strike="noStrike" cap="none">
                          <a:solidFill>
                            <a:srgbClr val="231F20"/>
                          </a:solidFill>
                          <a:latin typeface="Calibri"/>
                          <a:ea typeface="Calibri"/>
                          <a:cs typeface="Calibri"/>
                          <a:sym typeface="Calibri"/>
                        </a:rPr>
                        <a:t>Activity is done in order to attain a separable outcome</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151130" lvl="0" indent="0" algn="ctr" rtl="0">
                        <a:spcBef>
                          <a:spcPts val="0"/>
                        </a:spcBef>
                        <a:spcAft>
                          <a:spcPts val="0"/>
                        </a:spcAft>
                        <a:buNone/>
                      </a:pPr>
                      <a:endParaRPr sz="1600" b="1" i="0" u="none" strike="noStrike" cap="none">
                        <a:solidFill>
                          <a:srgbClr val="231F20"/>
                        </a:solidFill>
                        <a:latin typeface="Calibri"/>
                        <a:ea typeface="Calibri"/>
                        <a:cs typeface="Calibri"/>
                        <a:sym typeface="Calibri"/>
                      </a:endParaRPr>
                    </a:p>
                    <a:p>
                      <a:pPr marL="0" marR="151130" lvl="0" indent="0" algn="ctr" rtl="0">
                        <a:spcBef>
                          <a:spcPts val="0"/>
                        </a:spcBef>
                        <a:spcAft>
                          <a:spcPts val="0"/>
                        </a:spcAft>
                        <a:buNone/>
                      </a:pPr>
                      <a:r>
                        <a:rPr lang="en-US" sz="1600" b="1" i="0" u="none" strike="noStrike" cap="none">
                          <a:solidFill>
                            <a:srgbClr val="231F20"/>
                          </a:solidFill>
                          <a:latin typeface="Calibri"/>
                          <a:ea typeface="Calibri"/>
                          <a:cs typeface="Calibri"/>
                          <a:sym typeface="Calibri"/>
                        </a:rPr>
                        <a:t>Intrinsic</a:t>
                      </a:r>
                      <a:endParaRPr sz="1600" u="none" strike="noStrike" cap="none">
                        <a:latin typeface="Calibri"/>
                        <a:ea typeface="Calibri"/>
                        <a:cs typeface="Calibri"/>
                        <a:sym typeface="Calibri"/>
                      </a:endParaRPr>
                    </a:p>
                    <a:p>
                      <a:pPr marL="0" marR="151130" lvl="0" indent="0" algn="ctr" rtl="0">
                        <a:spcBef>
                          <a:spcPts val="0"/>
                        </a:spcBef>
                        <a:spcAft>
                          <a:spcPts val="0"/>
                        </a:spcAft>
                        <a:buNone/>
                      </a:pPr>
                      <a:r>
                        <a:rPr lang="en-US" sz="1600" b="1" i="0" u="none" strike="noStrike" cap="none">
                          <a:solidFill>
                            <a:srgbClr val="231F20"/>
                          </a:solidFill>
                          <a:latin typeface="Calibri"/>
                          <a:ea typeface="Calibri"/>
                          <a:cs typeface="Calibri"/>
                          <a:sym typeface="Calibri"/>
                        </a:rPr>
                        <a:t>Motivation</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043475">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For Example:</a:t>
                      </a:r>
                      <a:endParaRPr sz="1800" u="none" strike="noStrike" cap="none">
                        <a:latin typeface="Calibri"/>
                        <a:ea typeface="Calibri"/>
                        <a:cs typeface="Calibri"/>
                        <a:sym typeface="Calibri"/>
                      </a:endParaRPr>
                    </a:p>
                    <a:p>
                      <a:pPr marL="0" marR="0" lvl="0" indent="0" algn="ctr" rtl="0">
                        <a:spcBef>
                          <a:spcPts val="0"/>
                        </a:spcBef>
                        <a:spcAft>
                          <a:spcPts val="0"/>
                        </a:spcAft>
                        <a:buNone/>
                      </a:pPr>
                      <a:r>
                        <a:rPr lang="en-US" sz="1800" b="1" i="0" u="none" strike="noStrike" cap="none">
                          <a:solidFill>
                            <a:srgbClr val="231F20"/>
                          </a:solidFill>
                          <a:latin typeface="Calibri"/>
                          <a:ea typeface="Calibri"/>
                          <a:cs typeface="Calibri"/>
                          <a:sym typeface="Calibri"/>
                        </a:rPr>
                        <a:t>Healthy Eating Habits</a:t>
                      </a:r>
                      <a:endParaRPr sz="18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No specific interest in attending to eating habits</a:t>
                      </a:r>
                      <a:endParaRPr sz="18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62230" lvl="0" indent="0" algn="ctr" rtl="0">
                        <a:spcBef>
                          <a:spcPts val="0"/>
                        </a:spcBef>
                        <a:spcAft>
                          <a:spcPts val="0"/>
                        </a:spcAft>
                        <a:buNone/>
                      </a:pPr>
                      <a:r>
                        <a:rPr lang="en-US" sz="1800" b="0" i="0" u="none" strike="noStrike" cap="none">
                          <a:solidFill>
                            <a:srgbClr val="231F20"/>
                          </a:solidFill>
                          <a:latin typeface="Calibri"/>
                          <a:ea typeface="Calibri"/>
                          <a:cs typeface="Calibri"/>
                          <a:sym typeface="Calibri"/>
                        </a:rPr>
                        <a:t>Desire to meet BMI, blood pressure </a:t>
                      </a:r>
                      <a:br>
                        <a:rPr lang="en-US" sz="1800" b="0" i="0" u="none" strike="noStrike" cap="none">
                          <a:solidFill>
                            <a:srgbClr val="231F20"/>
                          </a:solidFill>
                          <a:latin typeface="Calibri"/>
                          <a:ea typeface="Calibri"/>
                          <a:cs typeface="Calibri"/>
                          <a:sym typeface="Calibri"/>
                        </a:rPr>
                      </a:br>
                      <a:r>
                        <a:rPr lang="en-US" sz="1800" b="0" i="0" u="none" strike="noStrike" cap="none">
                          <a:solidFill>
                            <a:srgbClr val="231F20"/>
                          </a:solidFill>
                          <a:latin typeface="Calibri"/>
                          <a:ea typeface="Calibri"/>
                          <a:cs typeface="Calibri"/>
                          <a:sym typeface="Calibri"/>
                        </a:rPr>
                        <a:t>or other goals for workplace health insurance promotion</a:t>
                      </a:r>
                      <a:endParaRPr sz="18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29844" lvl="0" indent="0" algn="ctr" rtl="0">
                        <a:spcBef>
                          <a:spcPts val="0"/>
                        </a:spcBef>
                        <a:spcAft>
                          <a:spcPts val="0"/>
                        </a:spcAft>
                        <a:buNone/>
                      </a:pPr>
                      <a:r>
                        <a:rPr lang="en-US" sz="1800" b="0" i="0" u="none" strike="noStrike" cap="none">
                          <a:solidFill>
                            <a:srgbClr val="231F20"/>
                          </a:solidFill>
                          <a:latin typeface="Calibri"/>
                          <a:ea typeface="Calibri"/>
                          <a:cs typeface="Calibri"/>
                          <a:sym typeface="Calibri"/>
                        </a:rPr>
                        <a:t>Desire to fit in at work where everyone</a:t>
                      </a:r>
                      <a:r>
                        <a:rPr lang="en-US" sz="1800" b="0" i="0" u="none" strike="noStrike" cap="none">
                          <a:solidFill>
                            <a:srgbClr val="000000"/>
                          </a:solidFill>
                          <a:latin typeface="Calibri"/>
                          <a:ea typeface="Calibri"/>
                          <a:cs typeface="Calibri"/>
                          <a:sym typeface="Calibri"/>
                        </a:rPr>
                        <a:t> </a:t>
                      </a:r>
                      <a:r>
                        <a:rPr lang="en-US" sz="1800" b="0" i="0" u="none" strike="noStrike" cap="none">
                          <a:solidFill>
                            <a:srgbClr val="231F20"/>
                          </a:solidFill>
                          <a:latin typeface="Calibri"/>
                          <a:ea typeface="Calibri"/>
                          <a:cs typeface="Calibri"/>
                          <a:sym typeface="Calibri"/>
                        </a:rPr>
                        <a:t>eats healthy; wanting to “look good” by societal standards</a:t>
                      </a:r>
                      <a:endParaRPr sz="18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104140" lvl="0" indent="0" algn="ctr" rtl="0">
                        <a:spcBef>
                          <a:spcPts val="0"/>
                        </a:spcBef>
                        <a:spcAft>
                          <a:spcPts val="0"/>
                        </a:spcAft>
                        <a:buNone/>
                      </a:pPr>
                      <a:r>
                        <a:rPr lang="en-US" sz="1800" b="0" i="0" u="none" strike="noStrike" cap="none">
                          <a:solidFill>
                            <a:srgbClr val="231F20"/>
                          </a:solidFill>
                          <a:latin typeface="Calibri"/>
                          <a:ea typeface="Calibri"/>
                          <a:cs typeface="Calibri"/>
                          <a:sym typeface="Calibri"/>
                        </a:rPr>
                        <a:t>Desire to be healthier</a:t>
                      </a:r>
                      <a:endParaRPr sz="18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112395" lvl="0" indent="0" algn="ctr" rtl="0">
                        <a:spcBef>
                          <a:spcPts val="0"/>
                        </a:spcBef>
                        <a:spcAft>
                          <a:spcPts val="0"/>
                        </a:spcAft>
                        <a:buNone/>
                      </a:pPr>
                      <a:r>
                        <a:rPr lang="en-US" sz="1800" b="0" i="0" u="none" strike="noStrike" cap="none">
                          <a:solidFill>
                            <a:srgbClr val="231F20"/>
                          </a:solidFill>
                          <a:latin typeface="Calibri"/>
                          <a:ea typeface="Calibri"/>
                          <a:cs typeface="Calibri"/>
                          <a:sym typeface="Calibri"/>
                        </a:rPr>
                        <a:t>Choosing a vegan  </a:t>
                      </a:r>
                      <a:br>
                        <a:rPr lang="en-US" sz="1800" b="0" i="0" u="none" strike="noStrike" cap="none">
                          <a:solidFill>
                            <a:srgbClr val="231F20"/>
                          </a:solidFill>
                          <a:latin typeface="Calibri"/>
                          <a:ea typeface="Calibri"/>
                          <a:cs typeface="Calibri"/>
                          <a:sym typeface="Calibri"/>
                        </a:rPr>
                      </a:br>
                      <a:r>
                        <a:rPr lang="en-US" sz="1800" b="0" i="0" u="none" strike="noStrike" cap="none">
                          <a:solidFill>
                            <a:srgbClr val="231F20"/>
                          </a:solidFill>
                          <a:latin typeface="Calibri"/>
                          <a:ea typeface="Calibri"/>
                          <a:cs typeface="Calibri"/>
                          <a:sym typeface="Calibri"/>
                        </a:rPr>
                        <a:t>diet as part of a</a:t>
                      </a:r>
                      <a:r>
                        <a:rPr lang="en-US" sz="1800" b="0" i="0" u="none" strike="noStrike" cap="none">
                          <a:solidFill>
                            <a:srgbClr val="000000"/>
                          </a:solidFill>
                          <a:latin typeface="Calibri"/>
                          <a:ea typeface="Calibri"/>
                          <a:cs typeface="Calibri"/>
                          <a:sym typeface="Calibri"/>
                        </a:rPr>
                        <a:t> </a:t>
                      </a:r>
                      <a:r>
                        <a:rPr lang="en-US" sz="1800" b="0" i="0" u="none" strike="noStrike" cap="none">
                          <a:solidFill>
                            <a:srgbClr val="231F20"/>
                          </a:solidFill>
                          <a:latin typeface="Calibri"/>
                          <a:ea typeface="Calibri"/>
                          <a:cs typeface="Calibri"/>
                          <a:sym typeface="Calibri"/>
                        </a:rPr>
                        <a:t>commitm</a:t>
                      </a:r>
                      <a:r>
                        <a:rPr lang="en-US" sz="1800">
                          <a:solidFill>
                            <a:srgbClr val="231F20"/>
                          </a:solidFill>
                        </a:rPr>
                        <a:t>e</a:t>
                      </a:r>
                      <a:r>
                        <a:rPr lang="en-US" sz="1800" b="0" i="0" u="none" strike="noStrike" cap="none">
                          <a:solidFill>
                            <a:srgbClr val="231F20"/>
                          </a:solidFill>
                          <a:latin typeface="Calibri"/>
                          <a:ea typeface="Calibri"/>
                          <a:cs typeface="Calibri"/>
                          <a:sym typeface="Calibri"/>
                        </a:rPr>
                        <a:t>nt to improving the environm</a:t>
                      </a:r>
                      <a:r>
                        <a:rPr lang="en-US" sz="1800">
                          <a:solidFill>
                            <a:srgbClr val="231F20"/>
                          </a:solidFill>
                        </a:rPr>
                        <a:t>e</a:t>
                      </a:r>
                      <a:r>
                        <a:rPr lang="en-US" sz="1800" b="0" i="0" u="none" strike="noStrike" cap="none">
                          <a:solidFill>
                            <a:srgbClr val="231F20"/>
                          </a:solidFill>
                          <a:latin typeface="Calibri"/>
                          <a:ea typeface="Calibri"/>
                          <a:cs typeface="Calibri"/>
                          <a:sym typeface="Calibri"/>
                        </a:rPr>
                        <a:t>nt</a:t>
                      </a:r>
                      <a:endParaRPr sz="18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15240" lvl="0" indent="0" algn="ctr" rtl="0">
                        <a:spcBef>
                          <a:spcPts val="0"/>
                        </a:spcBef>
                        <a:spcAft>
                          <a:spcPts val="0"/>
                        </a:spcAft>
                        <a:buNone/>
                      </a:pPr>
                      <a:r>
                        <a:rPr lang="en-US" sz="1800" b="0" i="0" u="none" strike="noStrike" cap="none">
                          <a:solidFill>
                            <a:srgbClr val="231F20"/>
                          </a:solidFill>
                          <a:latin typeface="Calibri"/>
                          <a:ea typeface="Calibri"/>
                          <a:cs typeface="Calibri"/>
                          <a:sym typeface="Calibri"/>
                        </a:rPr>
                        <a:t>Inherent love of fresh fruits</a:t>
                      </a:r>
                      <a:r>
                        <a:rPr lang="en-US" sz="1800" b="0" i="0" u="none" strike="noStrike" cap="none">
                          <a:solidFill>
                            <a:srgbClr val="000000"/>
                          </a:solidFill>
                          <a:latin typeface="Calibri"/>
                          <a:ea typeface="Calibri"/>
                          <a:cs typeface="Calibri"/>
                          <a:sym typeface="Calibri"/>
                        </a:rPr>
                        <a:t> </a:t>
                      </a:r>
                      <a:r>
                        <a:rPr lang="en-US" sz="1800" b="0" i="0" u="none" strike="noStrike" cap="none">
                          <a:solidFill>
                            <a:srgbClr val="231F20"/>
                          </a:solidFill>
                          <a:latin typeface="Calibri"/>
                          <a:ea typeface="Calibri"/>
                          <a:cs typeface="Calibri"/>
                          <a:sym typeface="Calibri"/>
                        </a:rPr>
                        <a:t>and vegetables</a:t>
                      </a:r>
                      <a:endParaRPr sz="18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2"/>
          <p:cNvSpPr txBox="1"/>
          <p:nvPr/>
        </p:nvSpPr>
        <p:spPr>
          <a:xfrm>
            <a:off x="1645615" y="5114442"/>
            <a:ext cx="7250409"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i="1">
                <a:solidFill>
                  <a:schemeClr val="dk1"/>
                </a:solidFill>
                <a:latin typeface="Calibri"/>
                <a:ea typeface="Calibri"/>
                <a:cs typeface="Calibri"/>
                <a:sym typeface="Calibri"/>
              </a:rPr>
              <a:t>Adapted from Ryan and Deci, 2000</a:t>
            </a:r>
            <a:endParaRPr sz="1200">
              <a:solidFill>
                <a:schemeClr val="dk1"/>
              </a:solidFill>
              <a:latin typeface="Calibri"/>
              <a:ea typeface="Calibri"/>
              <a:cs typeface="Calibri"/>
              <a:sym typeface="Calibri"/>
            </a:endParaRPr>
          </a:p>
        </p:txBody>
      </p:sp>
      <p:graphicFrame>
        <p:nvGraphicFramePr>
          <p:cNvPr id="516" name="Google Shape;516;p62"/>
          <p:cNvGraphicFramePr/>
          <p:nvPr/>
        </p:nvGraphicFramePr>
        <p:xfrm>
          <a:off x="201478" y="371959"/>
          <a:ext cx="3000000" cy="3000000"/>
        </p:xfrm>
        <a:graphic>
          <a:graphicData uri="http://schemas.openxmlformats.org/drawingml/2006/table">
            <a:tbl>
              <a:tblPr firstRow="1" bandRow="1">
                <a:noFill/>
                <a:tableStyleId>{A407B468-5FC2-48C8-82A1-43775C5F5114}</a:tableStyleId>
              </a:tblPr>
              <a:tblGrid>
                <a:gridCol w="1242075">
                  <a:extLst>
                    <a:ext uri="{9D8B030D-6E8A-4147-A177-3AD203B41FA5}">
                      <a16:colId xmlns:a16="http://schemas.microsoft.com/office/drawing/2014/main" val="20000"/>
                    </a:ext>
                  </a:extLst>
                </a:gridCol>
                <a:gridCol w="1242075">
                  <a:extLst>
                    <a:ext uri="{9D8B030D-6E8A-4147-A177-3AD203B41FA5}">
                      <a16:colId xmlns:a16="http://schemas.microsoft.com/office/drawing/2014/main" val="20001"/>
                    </a:ext>
                  </a:extLst>
                </a:gridCol>
                <a:gridCol w="1242075">
                  <a:extLst>
                    <a:ext uri="{9D8B030D-6E8A-4147-A177-3AD203B41FA5}">
                      <a16:colId xmlns:a16="http://schemas.microsoft.com/office/drawing/2014/main" val="20002"/>
                    </a:ext>
                  </a:extLst>
                </a:gridCol>
                <a:gridCol w="1242075">
                  <a:extLst>
                    <a:ext uri="{9D8B030D-6E8A-4147-A177-3AD203B41FA5}">
                      <a16:colId xmlns:a16="http://schemas.microsoft.com/office/drawing/2014/main" val="20003"/>
                    </a:ext>
                  </a:extLst>
                </a:gridCol>
                <a:gridCol w="1242075">
                  <a:extLst>
                    <a:ext uri="{9D8B030D-6E8A-4147-A177-3AD203B41FA5}">
                      <a16:colId xmlns:a16="http://schemas.microsoft.com/office/drawing/2014/main" val="20004"/>
                    </a:ext>
                  </a:extLst>
                </a:gridCol>
                <a:gridCol w="1242075">
                  <a:extLst>
                    <a:ext uri="{9D8B030D-6E8A-4147-A177-3AD203B41FA5}">
                      <a16:colId xmlns:a16="http://schemas.microsoft.com/office/drawing/2014/main" val="20005"/>
                    </a:ext>
                  </a:extLst>
                </a:gridCol>
                <a:gridCol w="1242075">
                  <a:extLst>
                    <a:ext uri="{9D8B030D-6E8A-4147-A177-3AD203B41FA5}">
                      <a16:colId xmlns:a16="http://schemas.microsoft.com/office/drawing/2014/main" val="20006"/>
                    </a:ext>
                  </a:extLst>
                </a:gridCol>
              </a:tblGrid>
              <a:tr h="1695575">
                <a:tc>
                  <a:txBody>
                    <a:bodyPr/>
                    <a:lstStyle/>
                    <a:p>
                      <a:pPr marL="36830" marR="24130" lvl="0" indent="0" algn="ctr" rtl="0">
                        <a:spcBef>
                          <a:spcPts val="0"/>
                        </a:spcBef>
                        <a:spcAft>
                          <a:spcPts val="0"/>
                        </a:spcAft>
                        <a:buNone/>
                      </a:pPr>
                      <a:br>
                        <a:rPr lang="en-US" sz="1600" u="none" strike="noStrike" cap="none">
                          <a:latin typeface="Calibri"/>
                          <a:ea typeface="Calibri"/>
                          <a:cs typeface="Calibri"/>
                          <a:sym typeface="Calibri"/>
                        </a:rPr>
                      </a:br>
                      <a:r>
                        <a:rPr lang="en-US" sz="1600" b="0" i="0" u="none" strike="noStrike" cap="none">
                          <a:solidFill>
                            <a:srgbClr val="231F20"/>
                          </a:solidFill>
                          <a:latin typeface="Calibri"/>
                          <a:ea typeface="Calibri"/>
                          <a:cs typeface="Calibri"/>
                          <a:sym typeface="Calibri"/>
                        </a:rPr>
                        <a:t>Regulatory Styles</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78740" marR="0" lvl="0" indent="0" algn="ctr" rtl="0">
                        <a:spcBef>
                          <a:spcPts val="0"/>
                        </a:spcBef>
                        <a:spcAft>
                          <a:spcPts val="0"/>
                        </a:spcAft>
                        <a:buNone/>
                      </a:pPr>
                      <a:endParaRPr sz="1600" b="1" i="0" u="none" strike="noStrike" cap="none">
                        <a:solidFill>
                          <a:srgbClr val="231F20"/>
                        </a:solidFill>
                        <a:latin typeface="Calibri"/>
                        <a:ea typeface="Calibri"/>
                        <a:cs typeface="Calibri"/>
                        <a:sym typeface="Calibri"/>
                      </a:endParaRPr>
                    </a:p>
                    <a:p>
                      <a:pPr marL="78740" marR="0" lvl="0" indent="0" algn="ctr" rtl="0">
                        <a:spcBef>
                          <a:spcPts val="0"/>
                        </a:spcBef>
                        <a:spcAft>
                          <a:spcPts val="0"/>
                        </a:spcAft>
                        <a:buNone/>
                      </a:pPr>
                      <a:endParaRPr sz="1600" b="1" i="0" u="none" strike="noStrike" cap="none">
                        <a:solidFill>
                          <a:srgbClr val="231F20"/>
                        </a:solidFill>
                        <a:latin typeface="Calibri"/>
                        <a:ea typeface="Calibri"/>
                        <a:cs typeface="Calibri"/>
                        <a:sym typeface="Calibri"/>
                      </a:endParaRPr>
                    </a:p>
                    <a:p>
                      <a:pPr marL="78740" marR="0" lvl="0" indent="0" algn="ctr" rtl="0">
                        <a:spcBef>
                          <a:spcPts val="0"/>
                        </a:spcBef>
                        <a:spcAft>
                          <a:spcPts val="0"/>
                        </a:spcAft>
                        <a:buNone/>
                      </a:pPr>
                      <a:r>
                        <a:rPr lang="en-US" sz="1400" b="1" i="0" u="none" strike="noStrike" cap="none">
                          <a:solidFill>
                            <a:srgbClr val="231F20"/>
                          </a:solidFill>
                          <a:latin typeface="Calibri"/>
                          <a:ea typeface="Calibri"/>
                          <a:cs typeface="Calibri"/>
                          <a:sym typeface="Calibri"/>
                        </a:rPr>
                        <a:t>Amotivation</a:t>
                      </a:r>
                      <a:endParaRPr sz="14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1220470" marR="1207770" lvl="0" indent="0" algn="ctr" rtl="0">
                        <a:spcBef>
                          <a:spcPts val="0"/>
                        </a:spcBef>
                        <a:spcAft>
                          <a:spcPts val="0"/>
                        </a:spcAft>
                        <a:buNone/>
                      </a:pPr>
                      <a:endParaRPr sz="1600" b="1" i="0" u="none" strike="noStrike" cap="none">
                        <a:solidFill>
                          <a:srgbClr val="231F20"/>
                        </a:solidFill>
                        <a:latin typeface="Calibri"/>
                        <a:ea typeface="Calibri"/>
                        <a:cs typeface="Calibri"/>
                        <a:sym typeface="Calibri"/>
                      </a:endParaRPr>
                    </a:p>
                    <a:p>
                      <a:pPr marL="1220470" marR="1207770" lvl="0" indent="0" algn="ctr" rtl="0">
                        <a:spcBef>
                          <a:spcPts val="0"/>
                        </a:spcBef>
                        <a:spcAft>
                          <a:spcPts val="0"/>
                        </a:spcAft>
                        <a:buNone/>
                      </a:pPr>
                      <a:r>
                        <a:rPr lang="en-US" sz="1600" b="1" i="0" u="none" strike="noStrike" cap="none">
                          <a:solidFill>
                            <a:srgbClr val="231F20"/>
                          </a:solidFill>
                          <a:latin typeface="Calibri"/>
                          <a:ea typeface="Calibri"/>
                          <a:cs typeface="Calibri"/>
                          <a:sym typeface="Calibri"/>
                        </a:rPr>
                        <a:t>Extrinsic Motivation</a:t>
                      </a:r>
                      <a:endParaRPr sz="1600" u="none" strike="noStrike" cap="none">
                        <a:latin typeface="Calibri"/>
                        <a:ea typeface="Calibri"/>
                        <a:cs typeface="Calibri"/>
                        <a:sym typeface="Calibri"/>
                      </a:endParaRPr>
                    </a:p>
                    <a:p>
                      <a:pPr marL="260984" marR="248284" lvl="0" indent="0" algn="ctr" rtl="0">
                        <a:spcBef>
                          <a:spcPts val="0"/>
                        </a:spcBef>
                        <a:spcAft>
                          <a:spcPts val="0"/>
                        </a:spcAft>
                        <a:buNone/>
                      </a:pPr>
                      <a:r>
                        <a:rPr lang="en-US" sz="1600" b="0" i="1" u="none" strike="noStrike" cap="none">
                          <a:solidFill>
                            <a:srgbClr val="231F20"/>
                          </a:solidFill>
                          <a:latin typeface="Calibri"/>
                          <a:ea typeface="Calibri"/>
                          <a:cs typeface="Calibri"/>
                          <a:sym typeface="Calibri"/>
                        </a:rPr>
                        <a:t>Activity is done in order to attain a separable outcome</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151130" lvl="0" indent="0" algn="ctr" rtl="0">
                        <a:spcBef>
                          <a:spcPts val="0"/>
                        </a:spcBef>
                        <a:spcAft>
                          <a:spcPts val="0"/>
                        </a:spcAft>
                        <a:buNone/>
                      </a:pPr>
                      <a:endParaRPr sz="1600" b="1" i="0" u="none" strike="noStrike" cap="none">
                        <a:solidFill>
                          <a:srgbClr val="231F20"/>
                        </a:solidFill>
                        <a:latin typeface="Calibri"/>
                        <a:ea typeface="Calibri"/>
                        <a:cs typeface="Calibri"/>
                        <a:sym typeface="Calibri"/>
                      </a:endParaRPr>
                    </a:p>
                    <a:p>
                      <a:pPr marL="0" marR="151130" lvl="0" indent="0" algn="ctr" rtl="0">
                        <a:spcBef>
                          <a:spcPts val="0"/>
                        </a:spcBef>
                        <a:spcAft>
                          <a:spcPts val="0"/>
                        </a:spcAft>
                        <a:buNone/>
                      </a:pPr>
                      <a:r>
                        <a:rPr lang="en-US" sz="1600" b="1" i="0" u="none" strike="noStrike" cap="none">
                          <a:solidFill>
                            <a:srgbClr val="231F20"/>
                          </a:solidFill>
                          <a:latin typeface="Calibri"/>
                          <a:ea typeface="Calibri"/>
                          <a:cs typeface="Calibri"/>
                          <a:sym typeface="Calibri"/>
                        </a:rPr>
                        <a:t>Intrinsic</a:t>
                      </a:r>
                      <a:endParaRPr sz="1600" u="none" strike="noStrike" cap="none">
                        <a:latin typeface="Calibri"/>
                        <a:ea typeface="Calibri"/>
                        <a:cs typeface="Calibri"/>
                        <a:sym typeface="Calibri"/>
                      </a:endParaRPr>
                    </a:p>
                    <a:p>
                      <a:pPr marL="0" marR="151130" lvl="0" indent="0" algn="ctr" rtl="0">
                        <a:spcBef>
                          <a:spcPts val="0"/>
                        </a:spcBef>
                        <a:spcAft>
                          <a:spcPts val="0"/>
                        </a:spcAft>
                        <a:buNone/>
                      </a:pPr>
                      <a:r>
                        <a:rPr lang="en-US" sz="1600" b="1" i="0" u="none" strike="noStrike" cap="none">
                          <a:solidFill>
                            <a:srgbClr val="231F20"/>
                          </a:solidFill>
                          <a:latin typeface="Calibri"/>
                          <a:ea typeface="Calibri"/>
                          <a:cs typeface="Calibri"/>
                          <a:sym typeface="Calibri"/>
                        </a:rPr>
                        <a:t>Motivation</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695575">
                <a:tc>
                  <a:txBody>
                    <a:bodyPr/>
                    <a:lstStyle/>
                    <a:p>
                      <a:pPr marL="0" marR="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Associated</a:t>
                      </a:r>
                      <a:endParaRPr sz="1600" u="none" strike="noStrike" cap="none">
                        <a:latin typeface="Calibri"/>
                        <a:ea typeface="Calibri"/>
                        <a:cs typeface="Calibri"/>
                        <a:sym typeface="Calibri"/>
                      </a:endParaRPr>
                    </a:p>
                    <a:p>
                      <a:pPr marL="0" marR="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Processes</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49530" lvl="0" indent="0" algn="ctr" rtl="0">
                        <a:spcBef>
                          <a:spcPts val="0"/>
                        </a:spcBef>
                        <a:spcAft>
                          <a:spcPts val="0"/>
                        </a:spcAft>
                        <a:buNone/>
                      </a:pPr>
                      <a:r>
                        <a:rPr lang="en-US" sz="1400" b="0" i="0" u="none" strike="noStrike" cap="none">
                          <a:solidFill>
                            <a:srgbClr val="231F20"/>
                          </a:solidFill>
                          <a:latin typeface="Calibri"/>
                          <a:ea typeface="Calibri"/>
                          <a:cs typeface="Calibri"/>
                          <a:sym typeface="Calibri"/>
                        </a:rPr>
                        <a:t>Lack of intentionality or relevance</a:t>
                      </a:r>
                      <a:endParaRPr sz="14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Compliance</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15875"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Approval from self or others</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80010" lvl="0" indent="0" algn="ctr" rtl="0">
                        <a:spcBef>
                          <a:spcPts val="0"/>
                        </a:spcBef>
                        <a:spcAft>
                          <a:spcPts val="0"/>
                        </a:spcAft>
                        <a:buNone/>
                      </a:pPr>
                      <a:r>
                        <a:rPr lang="en-US" sz="1400" b="0" i="0" u="none" strike="noStrike" cap="none">
                          <a:solidFill>
                            <a:srgbClr val="231F20"/>
                          </a:solidFill>
                          <a:latin typeface="Calibri"/>
                          <a:ea typeface="Calibri"/>
                          <a:cs typeface="Calibri"/>
                          <a:sym typeface="Calibri"/>
                        </a:rPr>
                        <a:t>Self-endorsement of goals</a:t>
                      </a:r>
                      <a:endParaRPr sz="14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9906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Synthesis of goals or congruence</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7747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Interest, enjoyment, inherent satisfaction</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351350">
                <a:tc>
                  <a:txBody>
                    <a:bodyPr/>
                    <a:lstStyle/>
                    <a:p>
                      <a:pPr marL="0" marR="4318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Perceived </a:t>
                      </a:r>
                      <a:endParaRPr sz="1600" u="none" strike="noStrike" cap="none">
                        <a:latin typeface="Calibri"/>
                        <a:ea typeface="Calibri"/>
                        <a:cs typeface="Calibri"/>
                        <a:sym typeface="Calibri"/>
                      </a:endParaRPr>
                    </a:p>
                    <a:p>
                      <a:pPr marL="0" marR="4318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Control</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Impersonal</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External</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61595"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Somewhat External </a:t>
                      </a:r>
                      <a:r>
                        <a:rPr lang="en-US" sz="1400" b="0" i="0" u="none" strike="noStrike" cap="none">
                          <a:solidFill>
                            <a:srgbClr val="231F20"/>
                          </a:solidFill>
                          <a:latin typeface="Calibri"/>
                          <a:ea typeface="Calibri"/>
                          <a:cs typeface="Calibri"/>
                          <a:sym typeface="Calibri"/>
                        </a:rPr>
                        <a:t>(Introjection)</a:t>
                      </a:r>
                      <a:endParaRPr sz="14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36195"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Somewhat Internal </a:t>
                      </a:r>
                      <a:r>
                        <a:rPr lang="en-US" sz="1400" b="0" i="0" u="none" strike="noStrike" cap="none">
                          <a:solidFill>
                            <a:srgbClr val="231F20"/>
                          </a:solidFill>
                          <a:latin typeface="Calibri"/>
                          <a:ea typeface="Calibri"/>
                          <a:cs typeface="Calibri"/>
                          <a:sym typeface="Calibri"/>
                        </a:rPr>
                        <a:t>(Identification)</a:t>
                      </a:r>
                      <a:endParaRPr sz="14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207645"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Internal</a:t>
                      </a:r>
                      <a:r>
                        <a:rPr lang="en-US" sz="1600" b="0" i="0" u="none" strike="noStrike" cap="none">
                          <a:solidFill>
                            <a:srgbClr val="000000"/>
                          </a:solidFill>
                          <a:latin typeface="Calibri"/>
                          <a:ea typeface="Calibri"/>
                          <a:cs typeface="Calibri"/>
                          <a:sym typeface="Calibri"/>
                        </a:rPr>
                        <a:t> </a:t>
                      </a:r>
                      <a:r>
                        <a:rPr lang="en-US" sz="1400" b="0" i="0" u="none" strike="noStrike" cap="none">
                          <a:solidFill>
                            <a:srgbClr val="231F20"/>
                          </a:solidFill>
                          <a:latin typeface="Calibri"/>
                          <a:ea typeface="Calibri"/>
                          <a:cs typeface="Calibri"/>
                          <a:sym typeface="Calibri"/>
                        </a:rPr>
                        <a:t>(Integration)</a:t>
                      </a:r>
                      <a:endParaRPr sz="14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Internal</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17" name="Google Shape;517;p62"/>
          <p:cNvSpPr/>
          <p:nvPr/>
        </p:nvSpPr>
        <p:spPr>
          <a:xfrm rot="5400000">
            <a:off x="3967851" y="4038637"/>
            <a:ext cx="378845" cy="2899790"/>
          </a:xfrm>
          <a:prstGeom prst="rightBrace">
            <a:avLst>
              <a:gd name="adj1" fmla="val 8333"/>
              <a:gd name="adj2" fmla="val 50000"/>
            </a:avLst>
          </a:prstGeom>
          <a:no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8" name="Google Shape;518;p62"/>
          <p:cNvSpPr txBox="1"/>
          <p:nvPr/>
        </p:nvSpPr>
        <p:spPr>
          <a:xfrm>
            <a:off x="2983422" y="5677956"/>
            <a:ext cx="234770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Initial Skill Acquisition</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63"/>
          <p:cNvSpPr txBox="1"/>
          <p:nvPr/>
        </p:nvSpPr>
        <p:spPr>
          <a:xfrm>
            <a:off x="1645615" y="5114442"/>
            <a:ext cx="7250409"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i="1">
                <a:solidFill>
                  <a:schemeClr val="dk1"/>
                </a:solidFill>
                <a:latin typeface="Calibri"/>
                <a:ea typeface="Calibri"/>
                <a:cs typeface="Calibri"/>
                <a:sym typeface="Calibri"/>
              </a:rPr>
              <a:t>Adapted from Ryan and Deci, 2000</a:t>
            </a:r>
            <a:endParaRPr sz="1200">
              <a:solidFill>
                <a:schemeClr val="dk1"/>
              </a:solidFill>
              <a:latin typeface="Calibri"/>
              <a:ea typeface="Calibri"/>
              <a:cs typeface="Calibri"/>
              <a:sym typeface="Calibri"/>
            </a:endParaRPr>
          </a:p>
        </p:txBody>
      </p:sp>
      <p:graphicFrame>
        <p:nvGraphicFramePr>
          <p:cNvPr id="525" name="Google Shape;525;p63"/>
          <p:cNvGraphicFramePr/>
          <p:nvPr/>
        </p:nvGraphicFramePr>
        <p:xfrm>
          <a:off x="201478" y="371959"/>
          <a:ext cx="3000000" cy="3000000"/>
        </p:xfrm>
        <a:graphic>
          <a:graphicData uri="http://schemas.openxmlformats.org/drawingml/2006/table">
            <a:tbl>
              <a:tblPr firstRow="1" bandRow="1">
                <a:noFill/>
                <a:tableStyleId>{A407B468-5FC2-48C8-82A1-43775C5F5114}</a:tableStyleId>
              </a:tblPr>
              <a:tblGrid>
                <a:gridCol w="1242075">
                  <a:extLst>
                    <a:ext uri="{9D8B030D-6E8A-4147-A177-3AD203B41FA5}">
                      <a16:colId xmlns:a16="http://schemas.microsoft.com/office/drawing/2014/main" val="20000"/>
                    </a:ext>
                  </a:extLst>
                </a:gridCol>
                <a:gridCol w="1242075">
                  <a:extLst>
                    <a:ext uri="{9D8B030D-6E8A-4147-A177-3AD203B41FA5}">
                      <a16:colId xmlns:a16="http://schemas.microsoft.com/office/drawing/2014/main" val="20001"/>
                    </a:ext>
                  </a:extLst>
                </a:gridCol>
                <a:gridCol w="1242075">
                  <a:extLst>
                    <a:ext uri="{9D8B030D-6E8A-4147-A177-3AD203B41FA5}">
                      <a16:colId xmlns:a16="http://schemas.microsoft.com/office/drawing/2014/main" val="20002"/>
                    </a:ext>
                  </a:extLst>
                </a:gridCol>
                <a:gridCol w="1242075">
                  <a:extLst>
                    <a:ext uri="{9D8B030D-6E8A-4147-A177-3AD203B41FA5}">
                      <a16:colId xmlns:a16="http://schemas.microsoft.com/office/drawing/2014/main" val="20003"/>
                    </a:ext>
                  </a:extLst>
                </a:gridCol>
                <a:gridCol w="1242075">
                  <a:extLst>
                    <a:ext uri="{9D8B030D-6E8A-4147-A177-3AD203B41FA5}">
                      <a16:colId xmlns:a16="http://schemas.microsoft.com/office/drawing/2014/main" val="20004"/>
                    </a:ext>
                  </a:extLst>
                </a:gridCol>
                <a:gridCol w="1242075">
                  <a:extLst>
                    <a:ext uri="{9D8B030D-6E8A-4147-A177-3AD203B41FA5}">
                      <a16:colId xmlns:a16="http://schemas.microsoft.com/office/drawing/2014/main" val="20005"/>
                    </a:ext>
                  </a:extLst>
                </a:gridCol>
                <a:gridCol w="1242075">
                  <a:extLst>
                    <a:ext uri="{9D8B030D-6E8A-4147-A177-3AD203B41FA5}">
                      <a16:colId xmlns:a16="http://schemas.microsoft.com/office/drawing/2014/main" val="20006"/>
                    </a:ext>
                  </a:extLst>
                </a:gridCol>
              </a:tblGrid>
              <a:tr h="1695575">
                <a:tc>
                  <a:txBody>
                    <a:bodyPr/>
                    <a:lstStyle/>
                    <a:p>
                      <a:pPr marL="36830" marR="24130" lvl="0" indent="0" algn="ctr" rtl="0">
                        <a:spcBef>
                          <a:spcPts val="0"/>
                        </a:spcBef>
                        <a:spcAft>
                          <a:spcPts val="0"/>
                        </a:spcAft>
                        <a:buNone/>
                      </a:pPr>
                      <a:br>
                        <a:rPr lang="en-US" sz="1600" u="none" strike="noStrike" cap="none">
                          <a:latin typeface="Calibri"/>
                          <a:ea typeface="Calibri"/>
                          <a:cs typeface="Calibri"/>
                          <a:sym typeface="Calibri"/>
                        </a:rPr>
                      </a:br>
                      <a:r>
                        <a:rPr lang="en-US" sz="1600" b="0" i="0" u="none" strike="noStrike" cap="none">
                          <a:solidFill>
                            <a:srgbClr val="231F20"/>
                          </a:solidFill>
                          <a:latin typeface="Calibri"/>
                          <a:ea typeface="Calibri"/>
                          <a:cs typeface="Calibri"/>
                          <a:sym typeface="Calibri"/>
                        </a:rPr>
                        <a:t>Regulator Styles</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78740" marR="0" lvl="0" indent="0" algn="ctr" rtl="0">
                        <a:spcBef>
                          <a:spcPts val="0"/>
                        </a:spcBef>
                        <a:spcAft>
                          <a:spcPts val="0"/>
                        </a:spcAft>
                        <a:buNone/>
                      </a:pPr>
                      <a:endParaRPr sz="1600" b="1" i="0" u="none" strike="noStrike" cap="none">
                        <a:solidFill>
                          <a:srgbClr val="231F20"/>
                        </a:solidFill>
                        <a:latin typeface="Calibri"/>
                        <a:ea typeface="Calibri"/>
                        <a:cs typeface="Calibri"/>
                        <a:sym typeface="Calibri"/>
                      </a:endParaRPr>
                    </a:p>
                    <a:p>
                      <a:pPr marL="78740" marR="0" lvl="0" indent="0" algn="ctr" rtl="0">
                        <a:spcBef>
                          <a:spcPts val="0"/>
                        </a:spcBef>
                        <a:spcAft>
                          <a:spcPts val="0"/>
                        </a:spcAft>
                        <a:buNone/>
                      </a:pPr>
                      <a:endParaRPr sz="1600" b="1" i="0" u="none" strike="noStrike" cap="none">
                        <a:solidFill>
                          <a:srgbClr val="231F20"/>
                        </a:solidFill>
                        <a:latin typeface="Calibri"/>
                        <a:ea typeface="Calibri"/>
                        <a:cs typeface="Calibri"/>
                        <a:sym typeface="Calibri"/>
                      </a:endParaRPr>
                    </a:p>
                    <a:p>
                      <a:pPr marL="78740" marR="0" lvl="0" indent="0" algn="ctr" rtl="0">
                        <a:spcBef>
                          <a:spcPts val="0"/>
                        </a:spcBef>
                        <a:spcAft>
                          <a:spcPts val="0"/>
                        </a:spcAft>
                        <a:buNone/>
                      </a:pPr>
                      <a:r>
                        <a:rPr lang="en-US" sz="1400" b="1" i="0" u="none" strike="noStrike" cap="none">
                          <a:solidFill>
                            <a:srgbClr val="231F20"/>
                          </a:solidFill>
                          <a:latin typeface="Calibri"/>
                          <a:ea typeface="Calibri"/>
                          <a:cs typeface="Calibri"/>
                          <a:sym typeface="Calibri"/>
                        </a:rPr>
                        <a:t>Amotivation</a:t>
                      </a:r>
                      <a:endParaRPr sz="14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1220470" marR="1207770" lvl="0" indent="0" algn="ctr" rtl="0">
                        <a:spcBef>
                          <a:spcPts val="0"/>
                        </a:spcBef>
                        <a:spcAft>
                          <a:spcPts val="0"/>
                        </a:spcAft>
                        <a:buNone/>
                      </a:pPr>
                      <a:endParaRPr sz="1600" b="1" i="0" u="none" strike="noStrike" cap="none">
                        <a:solidFill>
                          <a:srgbClr val="231F20"/>
                        </a:solidFill>
                        <a:latin typeface="Calibri"/>
                        <a:ea typeface="Calibri"/>
                        <a:cs typeface="Calibri"/>
                        <a:sym typeface="Calibri"/>
                      </a:endParaRPr>
                    </a:p>
                    <a:p>
                      <a:pPr marL="1220470" marR="1207770" lvl="0" indent="0" algn="ctr" rtl="0">
                        <a:spcBef>
                          <a:spcPts val="0"/>
                        </a:spcBef>
                        <a:spcAft>
                          <a:spcPts val="0"/>
                        </a:spcAft>
                        <a:buNone/>
                      </a:pPr>
                      <a:r>
                        <a:rPr lang="en-US" sz="1600" b="1" i="0" u="none" strike="noStrike" cap="none">
                          <a:solidFill>
                            <a:srgbClr val="231F20"/>
                          </a:solidFill>
                          <a:latin typeface="Calibri"/>
                          <a:ea typeface="Calibri"/>
                          <a:cs typeface="Calibri"/>
                          <a:sym typeface="Calibri"/>
                        </a:rPr>
                        <a:t>Extrinsic Motivation</a:t>
                      </a:r>
                      <a:endParaRPr sz="1600" u="none" strike="noStrike" cap="none">
                        <a:latin typeface="Calibri"/>
                        <a:ea typeface="Calibri"/>
                        <a:cs typeface="Calibri"/>
                        <a:sym typeface="Calibri"/>
                      </a:endParaRPr>
                    </a:p>
                    <a:p>
                      <a:pPr marL="260984" marR="248284" lvl="0" indent="0" algn="ctr" rtl="0">
                        <a:spcBef>
                          <a:spcPts val="0"/>
                        </a:spcBef>
                        <a:spcAft>
                          <a:spcPts val="0"/>
                        </a:spcAft>
                        <a:buNone/>
                      </a:pPr>
                      <a:r>
                        <a:rPr lang="en-US" sz="1600" b="0" i="1" u="none" strike="noStrike" cap="none">
                          <a:solidFill>
                            <a:srgbClr val="231F20"/>
                          </a:solidFill>
                          <a:latin typeface="Calibri"/>
                          <a:ea typeface="Calibri"/>
                          <a:cs typeface="Calibri"/>
                          <a:sym typeface="Calibri"/>
                        </a:rPr>
                        <a:t>Activity is done in order to attain a separable outcome</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151130" lvl="0" indent="0" algn="ctr" rtl="0">
                        <a:spcBef>
                          <a:spcPts val="0"/>
                        </a:spcBef>
                        <a:spcAft>
                          <a:spcPts val="0"/>
                        </a:spcAft>
                        <a:buNone/>
                      </a:pPr>
                      <a:endParaRPr sz="1600" b="1" i="0" u="none" strike="noStrike" cap="none">
                        <a:solidFill>
                          <a:srgbClr val="231F20"/>
                        </a:solidFill>
                        <a:latin typeface="Calibri"/>
                        <a:ea typeface="Calibri"/>
                        <a:cs typeface="Calibri"/>
                        <a:sym typeface="Calibri"/>
                      </a:endParaRPr>
                    </a:p>
                    <a:p>
                      <a:pPr marL="0" marR="151130" lvl="0" indent="0" algn="ctr" rtl="0">
                        <a:spcBef>
                          <a:spcPts val="0"/>
                        </a:spcBef>
                        <a:spcAft>
                          <a:spcPts val="0"/>
                        </a:spcAft>
                        <a:buNone/>
                      </a:pPr>
                      <a:r>
                        <a:rPr lang="en-US" sz="1600" b="1" i="0" u="none" strike="noStrike" cap="none">
                          <a:solidFill>
                            <a:srgbClr val="231F20"/>
                          </a:solidFill>
                          <a:latin typeface="Calibri"/>
                          <a:ea typeface="Calibri"/>
                          <a:cs typeface="Calibri"/>
                          <a:sym typeface="Calibri"/>
                        </a:rPr>
                        <a:t>Intrinsic</a:t>
                      </a:r>
                      <a:endParaRPr sz="1600" u="none" strike="noStrike" cap="none">
                        <a:latin typeface="Calibri"/>
                        <a:ea typeface="Calibri"/>
                        <a:cs typeface="Calibri"/>
                        <a:sym typeface="Calibri"/>
                      </a:endParaRPr>
                    </a:p>
                    <a:p>
                      <a:pPr marL="0" marR="151130" lvl="0" indent="0" algn="ctr" rtl="0">
                        <a:spcBef>
                          <a:spcPts val="0"/>
                        </a:spcBef>
                        <a:spcAft>
                          <a:spcPts val="0"/>
                        </a:spcAft>
                        <a:buNone/>
                      </a:pPr>
                      <a:r>
                        <a:rPr lang="en-US" sz="1600" b="1" i="0" u="none" strike="noStrike" cap="none">
                          <a:solidFill>
                            <a:srgbClr val="231F20"/>
                          </a:solidFill>
                          <a:latin typeface="Calibri"/>
                          <a:ea typeface="Calibri"/>
                          <a:cs typeface="Calibri"/>
                          <a:sym typeface="Calibri"/>
                        </a:rPr>
                        <a:t>Motivation</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695575">
                <a:tc>
                  <a:txBody>
                    <a:bodyPr/>
                    <a:lstStyle/>
                    <a:p>
                      <a:pPr marL="0" marR="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Associated</a:t>
                      </a:r>
                      <a:endParaRPr sz="1600" u="none" strike="noStrike" cap="none">
                        <a:latin typeface="Calibri"/>
                        <a:ea typeface="Calibri"/>
                        <a:cs typeface="Calibri"/>
                        <a:sym typeface="Calibri"/>
                      </a:endParaRPr>
                    </a:p>
                    <a:p>
                      <a:pPr marL="0" marR="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Processes</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49530" lvl="0" indent="0" algn="ctr" rtl="0">
                        <a:spcBef>
                          <a:spcPts val="0"/>
                        </a:spcBef>
                        <a:spcAft>
                          <a:spcPts val="0"/>
                        </a:spcAft>
                        <a:buNone/>
                      </a:pPr>
                      <a:r>
                        <a:rPr lang="en-US" sz="1400" b="0" i="0" u="none" strike="noStrike" cap="none">
                          <a:solidFill>
                            <a:srgbClr val="231F20"/>
                          </a:solidFill>
                          <a:latin typeface="Calibri"/>
                          <a:ea typeface="Calibri"/>
                          <a:cs typeface="Calibri"/>
                          <a:sym typeface="Calibri"/>
                        </a:rPr>
                        <a:t>Lack of intentionality or relevance</a:t>
                      </a:r>
                      <a:endParaRPr sz="14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Compliance</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15875"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Approval from self or others</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80010" lvl="0" indent="0" algn="ctr" rtl="0">
                        <a:spcBef>
                          <a:spcPts val="0"/>
                        </a:spcBef>
                        <a:spcAft>
                          <a:spcPts val="0"/>
                        </a:spcAft>
                        <a:buNone/>
                      </a:pPr>
                      <a:r>
                        <a:rPr lang="en-US" sz="1400" b="0" i="0" u="none" strike="noStrike" cap="none">
                          <a:solidFill>
                            <a:srgbClr val="231F20"/>
                          </a:solidFill>
                          <a:latin typeface="Calibri"/>
                          <a:ea typeface="Calibri"/>
                          <a:cs typeface="Calibri"/>
                          <a:sym typeface="Calibri"/>
                        </a:rPr>
                        <a:t>Self-endorsement of goals</a:t>
                      </a:r>
                      <a:endParaRPr sz="14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9906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Synthesis of goals or congruence</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7747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Interest, enjoyment, inherent satisfaction</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351350">
                <a:tc>
                  <a:txBody>
                    <a:bodyPr/>
                    <a:lstStyle/>
                    <a:p>
                      <a:pPr marL="0" marR="4318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Perceived </a:t>
                      </a:r>
                      <a:endParaRPr sz="1600" u="none" strike="noStrike" cap="none">
                        <a:latin typeface="Calibri"/>
                        <a:ea typeface="Calibri"/>
                        <a:cs typeface="Calibri"/>
                        <a:sym typeface="Calibri"/>
                      </a:endParaRPr>
                    </a:p>
                    <a:p>
                      <a:pPr marL="0" marR="4318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Control</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Impersonal</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External</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61595"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Somewhat External </a:t>
                      </a:r>
                      <a:r>
                        <a:rPr lang="en-US" sz="1400" b="0" i="0" u="none" strike="noStrike" cap="none">
                          <a:solidFill>
                            <a:srgbClr val="231F20"/>
                          </a:solidFill>
                          <a:latin typeface="Calibri"/>
                          <a:ea typeface="Calibri"/>
                          <a:cs typeface="Calibri"/>
                          <a:sym typeface="Calibri"/>
                        </a:rPr>
                        <a:t>(Introjection)</a:t>
                      </a:r>
                      <a:endParaRPr sz="14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36195"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Somewhat Internal </a:t>
                      </a:r>
                      <a:r>
                        <a:rPr lang="en-US" sz="1400" b="0" i="0" u="none" strike="noStrike" cap="none">
                          <a:solidFill>
                            <a:srgbClr val="231F20"/>
                          </a:solidFill>
                          <a:latin typeface="Calibri"/>
                          <a:ea typeface="Calibri"/>
                          <a:cs typeface="Calibri"/>
                          <a:sym typeface="Calibri"/>
                        </a:rPr>
                        <a:t>(Identification)</a:t>
                      </a:r>
                      <a:endParaRPr sz="14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207645"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Internal</a:t>
                      </a:r>
                      <a:r>
                        <a:rPr lang="en-US" sz="1600" b="0" i="0" u="none" strike="noStrike" cap="none">
                          <a:solidFill>
                            <a:srgbClr val="000000"/>
                          </a:solidFill>
                          <a:latin typeface="Calibri"/>
                          <a:ea typeface="Calibri"/>
                          <a:cs typeface="Calibri"/>
                          <a:sym typeface="Calibri"/>
                        </a:rPr>
                        <a:t> </a:t>
                      </a:r>
                      <a:r>
                        <a:rPr lang="en-US" sz="1400" b="0" i="0" u="none" strike="noStrike" cap="none">
                          <a:solidFill>
                            <a:srgbClr val="231F20"/>
                          </a:solidFill>
                          <a:latin typeface="Calibri"/>
                          <a:ea typeface="Calibri"/>
                          <a:cs typeface="Calibri"/>
                          <a:sym typeface="Calibri"/>
                        </a:rPr>
                        <a:t>(Integration)</a:t>
                      </a:r>
                      <a:endParaRPr sz="14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231F20"/>
                          </a:solidFill>
                          <a:latin typeface="Calibri"/>
                          <a:ea typeface="Calibri"/>
                          <a:cs typeface="Calibri"/>
                          <a:sym typeface="Calibri"/>
                        </a:rPr>
                        <a:t>Internal</a:t>
                      </a:r>
                      <a:endParaRPr sz="1600" u="none" strike="noStrike" cap="none">
                        <a:latin typeface="Calibri"/>
                        <a:ea typeface="Calibri"/>
                        <a:cs typeface="Calibri"/>
                        <a:sym typeface="Calibri"/>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26" name="Google Shape;526;p63"/>
          <p:cNvSpPr/>
          <p:nvPr/>
        </p:nvSpPr>
        <p:spPr>
          <a:xfrm rot="5400000">
            <a:off x="6918084" y="4038639"/>
            <a:ext cx="378845" cy="2899790"/>
          </a:xfrm>
          <a:prstGeom prst="rightBrace">
            <a:avLst>
              <a:gd name="adj1" fmla="val 8333"/>
              <a:gd name="adj2" fmla="val 50000"/>
            </a:avLst>
          </a:prstGeom>
          <a:no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27" name="Google Shape;527;p63"/>
          <p:cNvSpPr txBox="1"/>
          <p:nvPr/>
        </p:nvSpPr>
        <p:spPr>
          <a:xfrm>
            <a:off x="5933655" y="5668443"/>
            <a:ext cx="234770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Fluency Development</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Amount of External Motivation Depends on:</a:t>
            </a:r>
            <a:endParaRPr/>
          </a:p>
        </p:txBody>
      </p:sp>
      <p:sp>
        <p:nvSpPr>
          <p:cNvPr id="534" name="Google Shape;534;p64"/>
          <p:cNvSpPr txBox="1">
            <a:spLocks noGrp="1"/>
          </p:cNvSpPr>
          <p:nvPr>
            <p:ph type="body" idx="1"/>
          </p:nvPr>
        </p:nvSpPr>
        <p:spPr>
          <a:xfrm>
            <a:off x="628650" y="1846053"/>
            <a:ext cx="7886700" cy="43309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a:t>the chronological and developmental age of students. </a:t>
            </a:r>
            <a:endParaRPr/>
          </a:p>
          <a:p>
            <a:pPr marL="228600" lvl="0" indent="-228600" algn="l" rtl="0">
              <a:lnSpc>
                <a:spcPct val="90000"/>
              </a:lnSpc>
              <a:spcBef>
                <a:spcPts val="1000"/>
              </a:spcBef>
              <a:spcAft>
                <a:spcPts val="0"/>
              </a:spcAft>
              <a:buSzPts val="2800"/>
              <a:buChar char="•"/>
            </a:pPr>
            <a:r>
              <a:rPr lang="en-US"/>
              <a:t>the student’s prior knowledge of and experience with expected behaviors. </a:t>
            </a:r>
            <a:endParaRPr/>
          </a:p>
          <a:p>
            <a:pPr marL="228600" lvl="0" indent="-228600" algn="l" rtl="0">
              <a:lnSpc>
                <a:spcPct val="90000"/>
              </a:lnSpc>
              <a:spcBef>
                <a:spcPts val="1000"/>
              </a:spcBef>
              <a:spcAft>
                <a:spcPts val="0"/>
              </a:spcAft>
              <a:buSzPts val="2800"/>
              <a:buChar char="•"/>
            </a:pPr>
            <a:r>
              <a:rPr lang="en-US"/>
              <a:t>the context or setting events. </a:t>
            </a:r>
            <a:endParaRPr/>
          </a:p>
          <a:p>
            <a:pPr marL="228600" lvl="0" indent="-228600" algn="l" rtl="0">
              <a:lnSpc>
                <a:spcPct val="90000"/>
              </a:lnSpc>
              <a:spcBef>
                <a:spcPts val="1000"/>
              </a:spcBef>
              <a:spcAft>
                <a:spcPts val="0"/>
              </a:spcAft>
              <a:buSzPts val="2800"/>
              <a:buChar char="•"/>
            </a:pPr>
            <a:r>
              <a:rPr lang="en-US"/>
              <a:t>and the student’s understanding of the connection between behavioral rules and his or her overall success in the classroom, schoolwide, and eventually in life outside of school.</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6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Self-Regulation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Requires</a:t>
            </a:r>
            <a:r>
              <a:rPr lang="en-US"/>
              <a:t>:</a:t>
            </a:r>
            <a:endParaRPr/>
          </a:p>
        </p:txBody>
      </p:sp>
      <p:sp>
        <p:nvSpPr>
          <p:cNvPr id="541" name="Google Shape;541;p65"/>
          <p:cNvSpPr txBox="1">
            <a:spLocks noGrp="1"/>
          </p:cNvSpPr>
          <p:nvPr>
            <p:ph type="body" idx="1"/>
          </p:nvPr>
        </p:nvSpPr>
        <p:spPr>
          <a:xfrm>
            <a:off x="628650" y="1846053"/>
            <a:ext cx="7886700" cy="43309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b="1"/>
              <a:t>Competence: </a:t>
            </a:r>
            <a:r>
              <a:rPr lang="en-US"/>
              <a:t>succeeding in what is to be done, belief in one’s ability to succeed, self-efficacy</a:t>
            </a:r>
            <a:endParaRPr/>
          </a:p>
          <a:p>
            <a:pPr marL="228600" lvl="0" indent="-50800" algn="l" rtl="0">
              <a:lnSpc>
                <a:spcPct val="90000"/>
              </a:lnSpc>
              <a:spcBef>
                <a:spcPts val="1000"/>
              </a:spcBef>
              <a:spcAft>
                <a:spcPts val="0"/>
              </a:spcAft>
              <a:buSzPts val="2800"/>
              <a:buNone/>
            </a:pPr>
            <a:endParaRPr b="1"/>
          </a:p>
          <a:p>
            <a:pPr marL="228600" lvl="0" indent="-228600" algn="l" rtl="0">
              <a:lnSpc>
                <a:spcPct val="90000"/>
              </a:lnSpc>
              <a:spcBef>
                <a:spcPts val="1000"/>
              </a:spcBef>
              <a:spcAft>
                <a:spcPts val="0"/>
              </a:spcAft>
              <a:buSzPts val="2800"/>
              <a:buChar char="•"/>
            </a:pPr>
            <a:r>
              <a:rPr lang="en-US" b="1"/>
              <a:t>Relatedness: </a:t>
            </a:r>
            <a:r>
              <a:rPr lang="en-US"/>
              <a:t>connecting with others, belonging</a:t>
            </a:r>
            <a:endParaRPr/>
          </a:p>
          <a:p>
            <a:pPr marL="228600" lvl="0" indent="-50800" algn="l" rtl="0">
              <a:lnSpc>
                <a:spcPct val="90000"/>
              </a:lnSpc>
              <a:spcBef>
                <a:spcPts val="1000"/>
              </a:spcBef>
              <a:spcAft>
                <a:spcPts val="0"/>
              </a:spcAft>
              <a:buClr>
                <a:srgbClr val="FF0000"/>
              </a:buClr>
              <a:buSzPts val="2800"/>
              <a:buNone/>
            </a:pPr>
            <a:endParaRPr b="1"/>
          </a:p>
          <a:p>
            <a:pPr marL="228600" lvl="0" indent="-228600" algn="l" rtl="0">
              <a:lnSpc>
                <a:spcPct val="90000"/>
              </a:lnSpc>
              <a:spcBef>
                <a:spcPts val="1000"/>
              </a:spcBef>
              <a:spcAft>
                <a:spcPts val="0"/>
              </a:spcAft>
              <a:buClr>
                <a:srgbClr val="FF0000"/>
              </a:buClr>
              <a:buSzPts val="2800"/>
              <a:buChar char="•"/>
            </a:pPr>
            <a:r>
              <a:rPr lang="en-US" b="1"/>
              <a:t>Autonomy: </a:t>
            </a:r>
            <a:r>
              <a:rPr lang="en-US"/>
              <a:t>being in control of one’s life, self-determination</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Human Motivation in Practice</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Individual Reflection</a:t>
            </a:r>
            <a:endParaRPr/>
          </a:p>
        </p:txBody>
      </p:sp>
      <p:sp>
        <p:nvSpPr>
          <p:cNvPr id="554" name="Google Shape;554;p6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a:t>Individual Reflection – Think about your classroom and your teaching:</a:t>
            </a:r>
            <a:endParaRPr/>
          </a:p>
          <a:p>
            <a:pPr marL="685800" lvl="1" indent="-228600" algn="l" rtl="0">
              <a:lnSpc>
                <a:spcPct val="90000"/>
              </a:lnSpc>
              <a:spcBef>
                <a:spcPts val="500"/>
              </a:spcBef>
              <a:spcAft>
                <a:spcPts val="0"/>
              </a:spcAft>
              <a:buClr>
                <a:schemeClr val="dk1"/>
              </a:buClr>
              <a:buSzPts val="2400"/>
              <a:buChar char="•"/>
            </a:pPr>
            <a:r>
              <a:rPr lang="en-US"/>
              <a:t>What are the typical consequences you utilize to increased expected behavior?</a:t>
            </a:r>
            <a:endParaRPr/>
          </a:p>
          <a:p>
            <a:pPr marL="685800" lvl="1" indent="-228600" algn="l" rtl="0">
              <a:lnSpc>
                <a:spcPct val="90000"/>
              </a:lnSpc>
              <a:spcBef>
                <a:spcPts val="500"/>
              </a:spcBef>
              <a:spcAft>
                <a:spcPts val="0"/>
              </a:spcAft>
              <a:buClr>
                <a:schemeClr val="dk1"/>
              </a:buClr>
              <a:buSzPts val="2400"/>
              <a:buChar char="•"/>
            </a:pPr>
            <a:r>
              <a:rPr lang="en-US"/>
              <a:t>Are these mostly intrinsic or extrinsic?</a:t>
            </a:r>
            <a:endParaRPr/>
          </a:p>
          <a:p>
            <a:pPr marL="685800" lvl="1" indent="-228600" algn="l" rtl="0">
              <a:lnSpc>
                <a:spcPct val="90000"/>
              </a:lnSpc>
              <a:spcBef>
                <a:spcPts val="500"/>
              </a:spcBef>
              <a:spcAft>
                <a:spcPts val="0"/>
              </a:spcAft>
              <a:buClr>
                <a:schemeClr val="dk1"/>
              </a:buClr>
              <a:buSzPts val="2400"/>
              <a:buChar char="•"/>
            </a:pPr>
            <a:r>
              <a:rPr lang="en-US"/>
              <a:t>How successful have these been?</a:t>
            </a:r>
            <a:endParaRPr/>
          </a:p>
          <a:p>
            <a:pPr marL="685800" lvl="1" indent="-228600" algn="l" rtl="0">
              <a:lnSpc>
                <a:spcPct val="90000"/>
              </a:lnSpc>
              <a:spcBef>
                <a:spcPts val="500"/>
              </a:spcBef>
              <a:spcAft>
                <a:spcPts val="0"/>
              </a:spcAft>
              <a:buClr>
                <a:schemeClr val="dk1"/>
              </a:buClr>
              <a:buSzPts val="2400"/>
              <a:buChar char="•"/>
            </a:pPr>
            <a:r>
              <a:rPr lang="en-US"/>
              <a:t>For those students not demonstrating success, what might you consider to determine additional intrinsic or extrinsic strategies to use?</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6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Small Group Share</a:t>
            </a:r>
            <a:endParaRPr/>
          </a:p>
        </p:txBody>
      </p:sp>
      <p:sp>
        <p:nvSpPr>
          <p:cNvPr id="561" name="Google Shape;561;p6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Divide into small groups – Share you responses to the following prompts:</a:t>
            </a:r>
            <a:endParaRPr/>
          </a:p>
          <a:p>
            <a:pPr marL="685800" lvl="1" indent="-228600" algn="l" rtl="0">
              <a:lnSpc>
                <a:spcPct val="90000"/>
              </a:lnSpc>
              <a:spcBef>
                <a:spcPts val="500"/>
              </a:spcBef>
              <a:spcAft>
                <a:spcPts val="0"/>
              </a:spcAft>
              <a:buClr>
                <a:schemeClr val="dk1"/>
              </a:buClr>
              <a:buSzPts val="2400"/>
              <a:buChar char="•"/>
            </a:pPr>
            <a:r>
              <a:rPr lang="en-US"/>
              <a:t>What are the typical consequences you utilize to increased expected behavior?</a:t>
            </a:r>
            <a:endParaRPr/>
          </a:p>
          <a:p>
            <a:pPr marL="685800" lvl="1" indent="-228600" algn="l" rtl="0">
              <a:lnSpc>
                <a:spcPct val="90000"/>
              </a:lnSpc>
              <a:spcBef>
                <a:spcPts val="500"/>
              </a:spcBef>
              <a:spcAft>
                <a:spcPts val="0"/>
              </a:spcAft>
              <a:buClr>
                <a:schemeClr val="dk1"/>
              </a:buClr>
              <a:buSzPts val="2400"/>
              <a:buChar char="•"/>
            </a:pPr>
            <a:r>
              <a:rPr lang="en-US"/>
              <a:t>Are these mostly intrinsic or extrinsic?</a:t>
            </a:r>
            <a:endParaRPr/>
          </a:p>
          <a:p>
            <a:pPr marL="685800" lvl="1" indent="-228600" algn="l" rtl="0">
              <a:lnSpc>
                <a:spcPct val="90000"/>
              </a:lnSpc>
              <a:spcBef>
                <a:spcPts val="500"/>
              </a:spcBef>
              <a:spcAft>
                <a:spcPts val="0"/>
              </a:spcAft>
              <a:buClr>
                <a:schemeClr val="dk1"/>
              </a:buClr>
              <a:buSzPts val="2400"/>
              <a:buChar char="•"/>
            </a:pPr>
            <a:r>
              <a:rPr lang="en-US"/>
              <a:t>How successful have these been?</a:t>
            </a:r>
            <a:endParaRPr/>
          </a:p>
          <a:p>
            <a:pPr marL="685800" lvl="1" indent="-228600" algn="l" rtl="0">
              <a:lnSpc>
                <a:spcPct val="90000"/>
              </a:lnSpc>
              <a:spcBef>
                <a:spcPts val="500"/>
              </a:spcBef>
              <a:spcAft>
                <a:spcPts val="0"/>
              </a:spcAft>
              <a:buClr>
                <a:schemeClr val="dk1"/>
              </a:buClr>
              <a:buSzPts val="2400"/>
              <a:buChar char="•"/>
            </a:pPr>
            <a:r>
              <a:rPr lang="en-US"/>
              <a:t>For those students not demonstrating success, what might you consider to determine additional intrinsic or extrinsic strategies to use?</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6"/>
        <p:cNvGrpSpPr/>
        <p:nvPr/>
      </p:nvGrpSpPr>
      <p:grpSpPr>
        <a:xfrm>
          <a:off x="0" y="0"/>
          <a:ext cx="0" cy="0"/>
          <a:chOff x="0" y="0"/>
          <a:chExt cx="0" cy="0"/>
        </a:xfrm>
      </p:grpSpPr>
      <p:sp>
        <p:nvSpPr>
          <p:cNvPr id="567" name="Google Shape;567;p6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Small Group Problem-Solve</a:t>
            </a:r>
            <a:endParaRPr/>
          </a:p>
        </p:txBody>
      </p:sp>
      <p:sp>
        <p:nvSpPr>
          <p:cNvPr id="568" name="Google Shape;568;p69"/>
          <p:cNvSpPr txBox="1">
            <a:spLocks noGrp="1"/>
          </p:cNvSpPr>
          <p:nvPr>
            <p:ph type="body" idx="1"/>
          </p:nvPr>
        </p:nvSpPr>
        <p:spPr>
          <a:xfrm>
            <a:off x="628650" y="2421162"/>
            <a:ext cx="7886700" cy="13255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000"/>
              <a:buNone/>
            </a:pPr>
            <a:r>
              <a:rPr lang="en-US" sz="4000"/>
              <a:t>How can we incorporate self-regulation into our instruction?</a:t>
            </a:r>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PLM Description</a:t>
            </a:r>
            <a:endParaRPr/>
          </a:p>
        </p:txBody>
      </p:sp>
      <p:sp>
        <p:nvSpPr>
          <p:cNvPr id="107" name="Google Shape;107;p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rgbClr val="FF0000"/>
              </a:buClr>
              <a:buSzPts val="2800"/>
              <a:buNone/>
            </a:pPr>
            <a:r>
              <a:rPr lang="en-US"/>
              <a:t>This course is designed for practitioners to gain strategies to increase the likelihood students will display expected behaviors.  It includes information on the Science of Behavior, Human Motivation, Function Based Thinking, and De-escalation</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Human Motivation in Action</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71"/>
          <p:cNvSpPr txBox="1">
            <a:spLocks noGrp="1"/>
          </p:cNvSpPr>
          <p:nvPr>
            <p:ph type="title"/>
          </p:nvPr>
        </p:nvSpPr>
        <p:spPr>
          <a:xfrm>
            <a:off x="628650" y="500062"/>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Personal Reflection</a:t>
            </a:r>
            <a:endParaRPr/>
          </a:p>
        </p:txBody>
      </p:sp>
      <p:sp>
        <p:nvSpPr>
          <p:cNvPr id="581" name="Google Shape;581;p7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a:t>Revisit your reflection from the beginning of this lesson:</a:t>
            </a:r>
            <a:endParaRPr/>
          </a:p>
          <a:p>
            <a:pPr marL="228600" lvl="0" indent="-228600" algn="l" rtl="0">
              <a:lnSpc>
                <a:spcPct val="90000"/>
              </a:lnSpc>
              <a:spcBef>
                <a:spcPts val="1000"/>
              </a:spcBef>
              <a:spcAft>
                <a:spcPts val="0"/>
              </a:spcAft>
              <a:buClr>
                <a:srgbClr val="FF0000"/>
              </a:buClr>
              <a:buSzPts val="2800"/>
              <a:buChar char="•"/>
            </a:pPr>
            <a:r>
              <a:rPr lang="en-US"/>
              <a:t>Read through your initial beliefs. Have those belief changed? If so, in what way?</a:t>
            </a:r>
            <a:endParaRPr/>
          </a:p>
          <a:p>
            <a:pPr marL="228600" lvl="0" indent="-228600" algn="l" rtl="0">
              <a:lnSpc>
                <a:spcPct val="90000"/>
              </a:lnSpc>
              <a:spcBef>
                <a:spcPts val="1000"/>
              </a:spcBef>
              <a:spcAft>
                <a:spcPts val="0"/>
              </a:spcAft>
              <a:buClr>
                <a:srgbClr val="FF0000"/>
              </a:buClr>
              <a:buSzPts val="2800"/>
              <a:buChar char="•"/>
            </a:pPr>
            <a:r>
              <a:rPr lang="en-US"/>
              <a:t>How does both intrinsic and extrinsic motivation shape how you support students?</a:t>
            </a: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7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Human Motivation</a:t>
            </a:r>
            <a:br>
              <a:rPr lang="en-US"/>
            </a:br>
            <a:r>
              <a:rPr lang="en-US"/>
              <a:t>Closing and Next Steps</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7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Closing and Next Steps</a:t>
            </a:r>
            <a:endParaRPr/>
          </a:p>
        </p:txBody>
      </p:sp>
      <p:sp>
        <p:nvSpPr>
          <p:cNvPr id="594" name="Google Shape;594;p73"/>
          <p:cNvSpPr txBox="1">
            <a:spLocks noGrp="1"/>
          </p:cNvSpPr>
          <p:nvPr>
            <p:ph type="body" idx="1"/>
          </p:nvPr>
        </p:nvSpPr>
        <p:spPr>
          <a:xfrm>
            <a:off x="628650" y="2380891"/>
            <a:ext cx="7886700" cy="284406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a:t>Challenge yourself:</a:t>
            </a:r>
            <a:endParaRPr/>
          </a:p>
          <a:p>
            <a:pPr marL="685800" lvl="1" indent="-228600" algn="l" rtl="0">
              <a:lnSpc>
                <a:spcPct val="90000"/>
              </a:lnSpc>
              <a:spcBef>
                <a:spcPts val="500"/>
              </a:spcBef>
              <a:spcAft>
                <a:spcPts val="0"/>
              </a:spcAft>
              <a:buClr>
                <a:schemeClr val="dk1"/>
              </a:buClr>
              <a:buSzPts val="2400"/>
              <a:buChar char="•"/>
            </a:pPr>
            <a:r>
              <a:rPr lang="en-US"/>
              <a:t>to regularly incorporate both intrinsic and extrinsic motivators based upon student need. </a:t>
            </a:r>
            <a:endParaRPr/>
          </a:p>
          <a:p>
            <a:pPr marL="685800" lvl="1" indent="-228600" algn="l" rtl="0">
              <a:lnSpc>
                <a:spcPct val="90000"/>
              </a:lnSpc>
              <a:spcBef>
                <a:spcPts val="500"/>
              </a:spcBef>
              <a:spcAft>
                <a:spcPts val="0"/>
              </a:spcAft>
              <a:buClr>
                <a:schemeClr val="dk1"/>
              </a:buClr>
              <a:buSzPts val="2400"/>
              <a:buChar char="•"/>
            </a:pPr>
            <a:r>
              <a:rPr lang="en-US"/>
              <a:t>find ways to incorporate self-regulation into your instruction.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7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References</a:t>
            </a:r>
            <a:endParaRPr/>
          </a:p>
        </p:txBody>
      </p:sp>
      <p:sp>
        <p:nvSpPr>
          <p:cNvPr id="601" name="Google Shape;601;p7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SzPct val="100000"/>
              <a:buNone/>
            </a:pPr>
            <a:r>
              <a:rPr lang="en-US"/>
              <a:t>Chandler, C. L., &amp; Connell, J. P. (1987). Children’s intrinsic, extrinsic and internalized motivation: A developmental study of children’s reasons for liked and disliked behaviours. </a:t>
            </a:r>
            <a:r>
              <a:rPr lang="en-US" i="1"/>
              <a:t>British Journal of Developmental Psychology, 5</a:t>
            </a:r>
            <a:r>
              <a:rPr lang="en-US"/>
              <a:t>(4), 357–365. </a:t>
            </a:r>
            <a:r>
              <a:rPr lang="en-US" u="sng">
                <a:solidFill>
                  <a:schemeClr val="hlink"/>
                </a:solidFill>
                <a:hlinkClick r:id="rId3"/>
              </a:rPr>
              <a:t>https://doi.org/10.1111/j.2044-835X.1987.tb01072.x</a:t>
            </a:r>
            <a:r>
              <a:rPr lang="en-US"/>
              <a:t> </a:t>
            </a:r>
            <a:endParaRPr/>
          </a:p>
          <a:p>
            <a:pPr marL="0" lvl="0" indent="0" algn="l" rtl="0">
              <a:lnSpc>
                <a:spcPct val="90000"/>
              </a:lnSpc>
              <a:spcBef>
                <a:spcPts val="1000"/>
              </a:spcBef>
              <a:spcAft>
                <a:spcPts val="0"/>
              </a:spcAft>
              <a:buSzPct val="100000"/>
              <a:buNone/>
            </a:pPr>
            <a:endParaRPr/>
          </a:p>
          <a:p>
            <a:pPr marL="0" lvl="0" indent="0" algn="l" rtl="0">
              <a:lnSpc>
                <a:spcPct val="90000"/>
              </a:lnSpc>
              <a:spcBef>
                <a:spcPts val="1000"/>
              </a:spcBef>
              <a:spcAft>
                <a:spcPts val="0"/>
              </a:spcAft>
              <a:buSzPct val="100000"/>
              <a:buNone/>
            </a:pPr>
            <a:r>
              <a:rPr lang="en-US"/>
              <a:t>Cherry, K. (2019). </a:t>
            </a:r>
            <a:r>
              <a:rPr lang="en-US" i="1"/>
              <a:t>Extrinsic motivation</a:t>
            </a:r>
            <a:r>
              <a:rPr lang="en-US"/>
              <a:t>. VeryWellMind. </a:t>
            </a:r>
            <a:r>
              <a:rPr lang="en-US" u="sng">
                <a:solidFill>
                  <a:schemeClr val="hlink"/>
                </a:solidFill>
                <a:hlinkClick r:id="rId4"/>
              </a:rPr>
              <a:t>https://www.verywellmind.com/what-is-extrinsic-motivation-2795164</a:t>
            </a:r>
            <a:endParaRPr u="sng"/>
          </a:p>
          <a:p>
            <a:pPr marL="0" lvl="0" indent="0" algn="l" rtl="0">
              <a:lnSpc>
                <a:spcPct val="90000"/>
              </a:lnSpc>
              <a:spcBef>
                <a:spcPts val="1000"/>
              </a:spcBef>
              <a:spcAft>
                <a:spcPts val="0"/>
              </a:spcAft>
              <a:buSzPct val="100000"/>
              <a:buNone/>
            </a:pPr>
            <a:endParaRPr u="sng"/>
          </a:p>
          <a:p>
            <a:pPr marL="0" lvl="0" indent="0" algn="l" rtl="0">
              <a:lnSpc>
                <a:spcPct val="90000"/>
              </a:lnSpc>
              <a:spcBef>
                <a:spcPts val="1000"/>
              </a:spcBef>
              <a:spcAft>
                <a:spcPts val="0"/>
              </a:spcAft>
              <a:buSzPct val="100000"/>
              <a:buNone/>
            </a:pPr>
            <a:r>
              <a:rPr lang="en-US"/>
              <a:t>Ryan, R. M. (1995). Psychological needs and the facilitation of integrative processes. </a:t>
            </a:r>
            <a:r>
              <a:rPr lang="en-US" i="1"/>
              <a:t>Journal of Personality, 63</a:t>
            </a:r>
            <a:r>
              <a:rPr lang="en-US"/>
              <a:t>(3), 397–427. </a:t>
            </a:r>
            <a:r>
              <a:rPr lang="en-US" u="sng">
                <a:solidFill>
                  <a:schemeClr val="hlink"/>
                </a:solidFill>
                <a:hlinkClick r:id="rId5"/>
              </a:rPr>
              <a:t>https://doi.org/10.1111/j.1467-6494.1995.tb00501.x</a:t>
            </a:r>
            <a:r>
              <a:rPr lang="en-US"/>
              <a:t> </a:t>
            </a:r>
            <a:endParaRPr/>
          </a:p>
          <a:p>
            <a:pPr marL="0" lvl="0" indent="0" algn="l" rtl="0">
              <a:lnSpc>
                <a:spcPct val="90000"/>
              </a:lnSpc>
              <a:spcBef>
                <a:spcPts val="1000"/>
              </a:spcBef>
              <a:spcAft>
                <a:spcPts val="0"/>
              </a:spcAft>
              <a:buSzPct val="100000"/>
              <a:buNone/>
            </a:pPr>
            <a:endParaRPr/>
          </a:p>
          <a:p>
            <a:pPr marL="0" lvl="0" indent="0" algn="l" rtl="0">
              <a:lnSpc>
                <a:spcPct val="90000"/>
              </a:lnSpc>
              <a:spcBef>
                <a:spcPts val="1000"/>
              </a:spcBef>
              <a:spcAft>
                <a:spcPts val="0"/>
              </a:spcAft>
              <a:buSzPct val="100000"/>
              <a:buNone/>
            </a:pPr>
            <a:r>
              <a:rPr lang="en-US"/>
              <a:t>Ryan, R. M., &amp; Deci, E. L. (2000). Intrinsic and extrinsic motivations: Classic definitions and new directions. </a:t>
            </a:r>
            <a:r>
              <a:rPr lang="en-US" i="1"/>
              <a:t>Contemporary Educational Psychology, 25</a:t>
            </a:r>
            <a:r>
              <a:rPr lang="en-US"/>
              <a:t>(1), 54–67. </a:t>
            </a:r>
            <a:r>
              <a:rPr lang="en-US" u="sng">
                <a:solidFill>
                  <a:schemeClr val="hlink"/>
                </a:solidFill>
                <a:hlinkClick r:id="rId6"/>
              </a:rPr>
              <a:t>https://doi.org/10.1006/ceps.1999.1020</a:t>
            </a:r>
            <a:r>
              <a:rPr lang="en-US"/>
              <a:t> </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75"/>
          <p:cNvSpPr txBox="1">
            <a:spLocks noGrp="1"/>
          </p:cNvSpPr>
          <p:nvPr>
            <p:ph type="ctrTitle"/>
          </p:nvPr>
        </p:nvSpPr>
        <p:spPr>
          <a:xfrm>
            <a:off x="685800" y="720612"/>
            <a:ext cx="7772400" cy="90135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a:t>Function Based Thinking</a:t>
            </a:r>
            <a:endParaRPr/>
          </a:p>
        </p:txBody>
      </p:sp>
      <p:sp>
        <p:nvSpPr>
          <p:cNvPr id="608" name="Google Shape;608;p75"/>
          <p:cNvSpPr txBox="1">
            <a:spLocks noGrp="1"/>
          </p:cNvSpPr>
          <p:nvPr>
            <p:ph type="subTitle" idx="1"/>
          </p:nvPr>
        </p:nvSpPr>
        <p:spPr>
          <a:xfrm>
            <a:off x="1240971" y="2110859"/>
            <a:ext cx="6901543" cy="60760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2400"/>
              <a:buNone/>
            </a:pPr>
            <a:r>
              <a:rPr lang="en-US"/>
              <a:t>Why student do what they do</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7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Session at a Glance</a:t>
            </a:r>
            <a:endParaRPr/>
          </a:p>
        </p:txBody>
      </p:sp>
      <p:sp>
        <p:nvSpPr>
          <p:cNvPr id="615" name="Google Shape;615;p7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3600"/>
              <a:buChar char="•"/>
            </a:pPr>
            <a:r>
              <a:rPr lang="en-US" sz="3600"/>
              <a:t>Learn how to use the science of behavior to determine </a:t>
            </a:r>
            <a:r>
              <a:rPr lang="en-US" sz="3600" i="1"/>
              <a:t>why </a:t>
            </a:r>
            <a:r>
              <a:rPr lang="en-US" sz="3600"/>
              <a:t>students behave the way they do (function).  </a:t>
            </a:r>
            <a:endParaRPr/>
          </a:p>
          <a:p>
            <a:pPr marL="228600" lvl="0" indent="-228600" algn="l" rtl="0">
              <a:lnSpc>
                <a:spcPct val="90000"/>
              </a:lnSpc>
              <a:spcBef>
                <a:spcPts val="1000"/>
              </a:spcBef>
              <a:spcAft>
                <a:spcPts val="0"/>
              </a:spcAft>
              <a:buClr>
                <a:srgbClr val="FF0000"/>
              </a:buClr>
              <a:buSzPts val="3600"/>
              <a:buChar char="•"/>
            </a:pPr>
            <a:r>
              <a:rPr lang="en-US" sz="3600"/>
              <a:t>Design more effective interventions by applying this logic.</a:t>
            </a:r>
            <a:endParaRPr sz="36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7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Working Agreements</a:t>
            </a:r>
            <a:endParaRPr/>
          </a:p>
        </p:txBody>
      </p:sp>
      <p:sp>
        <p:nvSpPr>
          <p:cNvPr id="622" name="Google Shape;622;p77"/>
          <p:cNvSpPr txBox="1">
            <a:spLocks noGrp="1"/>
          </p:cNvSpPr>
          <p:nvPr>
            <p:ph type="body" idx="1"/>
          </p:nvPr>
        </p:nvSpPr>
        <p:spPr>
          <a:xfrm>
            <a:off x="628651" y="2033587"/>
            <a:ext cx="7886700" cy="3263504"/>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SzPts val="1860"/>
              <a:buNone/>
            </a:pPr>
            <a:r>
              <a:rPr lang="en-US" sz="1860" b="1">
                <a:latin typeface="Calibri"/>
                <a:ea typeface="Calibri"/>
                <a:cs typeface="Calibri"/>
                <a:sym typeface="Calibri"/>
              </a:rPr>
              <a:t>Be Respectful</a:t>
            </a:r>
            <a:endParaRPr/>
          </a:p>
          <a:p>
            <a:pPr marL="228600" lvl="0" indent="-228600" algn="l" rtl="0">
              <a:lnSpc>
                <a:spcPct val="70000"/>
              </a:lnSpc>
              <a:spcBef>
                <a:spcPts val="1000"/>
              </a:spcBef>
              <a:spcAft>
                <a:spcPts val="0"/>
              </a:spcAft>
              <a:buClr>
                <a:srgbClr val="FF0000"/>
              </a:buClr>
              <a:buSzPts val="2170"/>
              <a:buChar char="•"/>
            </a:pPr>
            <a:r>
              <a:rPr lang="en-US" sz="2170">
                <a:latin typeface="Calibri"/>
                <a:ea typeface="Calibri"/>
                <a:cs typeface="Calibri"/>
                <a:sym typeface="Calibri"/>
              </a:rPr>
              <a:t>Be an active listener—open to new ideas</a:t>
            </a:r>
            <a:endParaRPr/>
          </a:p>
          <a:p>
            <a:pPr marL="228600" lvl="0" indent="-228600" algn="l" rtl="0">
              <a:lnSpc>
                <a:spcPct val="70000"/>
              </a:lnSpc>
              <a:spcBef>
                <a:spcPts val="1000"/>
              </a:spcBef>
              <a:spcAft>
                <a:spcPts val="0"/>
              </a:spcAft>
              <a:buClr>
                <a:srgbClr val="FF0000"/>
              </a:buClr>
              <a:buSzPts val="2170"/>
              <a:buChar char="•"/>
            </a:pPr>
            <a:r>
              <a:rPr lang="en-US" sz="2170">
                <a:latin typeface="Calibri"/>
                <a:ea typeface="Calibri"/>
                <a:cs typeface="Calibri"/>
                <a:sym typeface="Calibri"/>
              </a:rPr>
              <a:t>Use notes for side bar conversations</a:t>
            </a:r>
            <a:endParaRPr/>
          </a:p>
          <a:p>
            <a:pPr marL="228600" lvl="0" indent="-228600" algn="l" rtl="0">
              <a:lnSpc>
                <a:spcPct val="70000"/>
              </a:lnSpc>
              <a:spcBef>
                <a:spcPts val="1000"/>
              </a:spcBef>
              <a:spcAft>
                <a:spcPts val="0"/>
              </a:spcAft>
              <a:buSzPts val="1860"/>
              <a:buNone/>
            </a:pPr>
            <a:r>
              <a:rPr lang="en-US" sz="1860" b="1">
                <a:latin typeface="Calibri"/>
                <a:ea typeface="Calibri"/>
                <a:cs typeface="Calibri"/>
                <a:sym typeface="Calibri"/>
              </a:rPr>
              <a:t>Be Responsible</a:t>
            </a:r>
            <a:endParaRPr/>
          </a:p>
          <a:p>
            <a:pPr marL="228600" lvl="0" indent="-228600" algn="l" rtl="0">
              <a:lnSpc>
                <a:spcPct val="70000"/>
              </a:lnSpc>
              <a:spcBef>
                <a:spcPts val="1000"/>
              </a:spcBef>
              <a:spcAft>
                <a:spcPts val="0"/>
              </a:spcAft>
              <a:buClr>
                <a:srgbClr val="FF0000"/>
              </a:buClr>
              <a:buSzPts val="2170"/>
              <a:buChar char="•"/>
            </a:pPr>
            <a:r>
              <a:rPr lang="en-US" sz="2170">
                <a:latin typeface="Calibri"/>
                <a:ea typeface="Calibri"/>
                <a:cs typeface="Calibri"/>
                <a:sym typeface="Calibri"/>
              </a:rPr>
              <a:t>Be on time for sessions</a:t>
            </a:r>
            <a:endParaRPr/>
          </a:p>
          <a:p>
            <a:pPr marL="228600" lvl="0" indent="-228600" algn="l" rtl="0">
              <a:lnSpc>
                <a:spcPct val="70000"/>
              </a:lnSpc>
              <a:spcBef>
                <a:spcPts val="1000"/>
              </a:spcBef>
              <a:spcAft>
                <a:spcPts val="0"/>
              </a:spcAft>
              <a:buClr>
                <a:srgbClr val="FF0000"/>
              </a:buClr>
              <a:buSzPts val="2170"/>
              <a:buChar char="•"/>
            </a:pPr>
            <a:r>
              <a:rPr lang="en-US" sz="2170">
                <a:latin typeface="Calibri"/>
                <a:ea typeface="Calibri"/>
                <a:cs typeface="Calibri"/>
                <a:sym typeface="Calibri"/>
              </a:rPr>
              <a:t>Silence cell phones—reply appropriately</a:t>
            </a:r>
            <a:endParaRPr/>
          </a:p>
          <a:p>
            <a:pPr marL="228600" lvl="0" indent="-228600" algn="l" rtl="0">
              <a:lnSpc>
                <a:spcPct val="70000"/>
              </a:lnSpc>
              <a:spcBef>
                <a:spcPts val="1000"/>
              </a:spcBef>
              <a:spcAft>
                <a:spcPts val="0"/>
              </a:spcAft>
              <a:buSzPts val="1860"/>
              <a:buNone/>
            </a:pPr>
            <a:r>
              <a:rPr lang="en-US" sz="1860" b="1">
                <a:latin typeface="Calibri"/>
                <a:ea typeface="Calibri"/>
                <a:cs typeface="Calibri"/>
                <a:sym typeface="Calibri"/>
              </a:rPr>
              <a:t>Be</a:t>
            </a:r>
            <a:r>
              <a:rPr lang="en-US" sz="2325" b="1">
                <a:latin typeface="Calibri"/>
                <a:ea typeface="Calibri"/>
                <a:cs typeface="Calibri"/>
                <a:sym typeface="Calibri"/>
              </a:rPr>
              <a:t> </a:t>
            </a:r>
            <a:r>
              <a:rPr lang="en-US" sz="1860" b="1">
                <a:latin typeface="Calibri"/>
                <a:ea typeface="Calibri"/>
                <a:cs typeface="Calibri"/>
                <a:sym typeface="Calibri"/>
              </a:rPr>
              <a:t>a Problem Solver</a:t>
            </a:r>
            <a:endParaRPr/>
          </a:p>
          <a:p>
            <a:pPr marL="228600" lvl="0" indent="-228600" algn="l" rtl="0">
              <a:lnSpc>
                <a:spcPct val="70000"/>
              </a:lnSpc>
              <a:spcBef>
                <a:spcPts val="1000"/>
              </a:spcBef>
              <a:spcAft>
                <a:spcPts val="0"/>
              </a:spcAft>
              <a:buClr>
                <a:srgbClr val="FF0000"/>
              </a:buClr>
              <a:buSzPts val="2170"/>
              <a:buChar char="•"/>
            </a:pPr>
            <a:r>
              <a:rPr lang="en-US" sz="2170">
                <a:latin typeface="Calibri"/>
                <a:ea typeface="Calibri"/>
                <a:cs typeface="Calibri"/>
                <a:sym typeface="Calibri"/>
              </a:rPr>
              <a:t>Follow the decision making process</a:t>
            </a:r>
            <a:endParaRPr/>
          </a:p>
          <a:p>
            <a:pPr marL="228600" lvl="0" indent="-228600" algn="l" rtl="0">
              <a:lnSpc>
                <a:spcPct val="70000"/>
              </a:lnSpc>
              <a:spcBef>
                <a:spcPts val="1000"/>
              </a:spcBef>
              <a:spcAft>
                <a:spcPts val="0"/>
              </a:spcAft>
              <a:buClr>
                <a:srgbClr val="FF0000"/>
              </a:buClr>
              <a:buSzPts val="2170"/>
              <a:buChar char="•"/>
            </a:pPr>
            <a:r>
              <a:rPr lang="en-US" sz="2170">
                <a:latin typeface="Calibri"/>
                <a:ea typeface="Calibri"/>
                <a:cs typeface="Calibri"/>
                <a:sym typeface="Calibri"/>
              </a:rPr>
              <a:t>Work toward consensus and support decisions of the group</a:t>
            </a:r>
            <a:endParaRPr/>
          </a:p>
          <a:p>
            <a:pPr marL="0" lvl="0" indent="0" algn="l" rtl="0">
              <a:lnSpc>
                <a:spcPct val="70000"/>
              </a:lnSpc>
              <a:spcBef>
                <a:spcPts val="1000"/>
              </a:spcBef>
              <a:spcAft>
                <a:spcPts val="0"/>
              </a:spcAft>
              <a:buSzPts val="2170"/>
              <a:buNone/>
            </a:pPr>
            <a:endParaRPr sz="2170">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627"/>
        <p:cNvGrpSpPr/>
        <p:nvPr/>
      </p:nvGrpSpPr>
      <p:grpSpPr>
        <a:xfrm>
          <a:off x="0" y="0"/>
          <a:ext cx="0" cy="0"/>
          <a:chOff x="0" y="0"/>
          <a:chExt cx="0" cy="0"/>
        </a:xfrm>
      </p:grpSpPr>
      <p:sp>
        <p:nvSpPr>
          <p:cNvPr id="628" name="Google Shape;628;p7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Attention Signal</a:t>
            </a:r>
            <a:endParaRPr/>
          </a:p>
        </p:txBody>
      </p:sp>
      <p:sp>
        <p:nvSpPr>
          <p:cNvPr id="629" name="Google Shape;629;p7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634"/>
        <p:cNvGrpSpPr/>
        <p:nvPr/>
      </p:nvGrpSpPr>
      <p:grpSpPr>
        <a:xfrm>
          <a:off x="0" y="0"/>
          <a:ext cx="0" cy="0"/>
          <a:chOff x="0" y="0"/>
          <a:chExt cx="0" cy="0"/>
        </a:xfrm>
      </p:grpSpPr>
      <p:sp>
        <p:nvSpPr>
          <p:cNvPr id="635" name="Google Shape;635;p7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Introductions</a:t>
            </a:r>
            <a:endParaRPr/>
          </a:p>
        </p:txBody>
      </p:sp>
      <p:sp>
        <p:nvSpPr>
          <p:cNvPr id="636" name="Google Shape;636;p7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PLM Outcomes</a:t>
            </a:r>
            <a:endParaRPr/>
          </a:p>
        </p:txBody>
      </p:sp>
      <p:sp>
        <p:nvSpPr>
          <p:cNvPr id="114" name="Google Shape;114;p8"/>
          <p:cNvSpPr txBox="1">
            <a:spLocks noGrp="1"/>
          </p:cNvSpPr>
          <p:nvPr>
            <p:ph type="body" idx="1"/>
          </p:nvPr>
        </p:nvSpPr>
        <p:spPr>
          <a:xfrm>
            <a:off x="628650" y="1285875"/>
            <a:ext cx="7886700" cy="50211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SzPts val="2800"/>
              <a:buNone/>
            </a:pPr>
            <a:r>
              <a:rPr lang="en-US" i="1">
                <a:solidFill>
                  <a:srgbClr val="008000"/>
                </a:solidFill>
              </a:rPr>
              <a:t>At the end of this session, you will be able to…</a:t>
            </a:r>
            <a:endParaRPr/>
          </a:p>
          <a:p>
            <a:pPr marL="0" lvl="0" indent="0" algn="l" rtl="0">
              <a:lnSpc>
                <a:spcPct val="115000"/>
              </a:lnSpc>
              <a:spcBef>
                <a:spcPts val="0"/>
              </a:spcBef>
              <a:spcAft>
                <a:spcPts val="0"/>
              </a:spcAft>
              <a:buClr>
                <a:schemeClr val="dk1"/>
              </a:buClr>
              <a:buSzPts val="1100"/>
              <a:buFont typeface="Arial"/>
              <a:buNone/>
            </a:pPr>
            <a:endParaRPr sz="1050">
              <a:solidFill>
                <a:srgbClr val="3C4043"/>
              </a:solidFill>
              <a:latin typeface="Roboto"/>
              <a:ea typeface="Roboto"/>
              <a:cs typeface="Roboto"/>
              <a:sym typeface="Roboto"/>
            </a:endParaRPr>
          </a:p>
          <a:p>
            <a:pPr marL="457200" lvl="0" indent="-342900" algn="l" rtl="0">
              <a:lnSpc>
                <a:spcPct val="115000"/>
              </a:lnSpc>
              <a:spcBef>
                <a:spcPts val="0"/>
              </a:spcBef>
              <a:spcAft>
                <a:spcPts val="0"/>
              </a:spcAft>
              <a:buClr>
                <a:srgbClr val="3C4043"/>
              </a:buClr>
              <a:buSzPts val="1800"/>
              <a:buFont typeface="Roboto"/>
              <a:buChar char="●"/>
            </a:pPr>
            <a:r>
              <a:rPr lang="en-US" sz="1800">
                <a:solidFill>
                  <a:srgbClr val="3C4043"/>
                </a:solidFill>
                <a:latin typeface="Roboto"/>
                <a:ea typeface="Roboto"/>
                <a:cs typeface="Roboto"/>
                <a:sym typeface="Roboto"/>
              </a:rPr>
              <a:t>understand that behavior is predictable. </a:t>
            </a:r>
            <a:endParaRPr sz="1800">
              <a:solidFill>
                <a:srgbClr val="3C4043"/>
              </a:solidFill>
              <a:latin typeface="Roboto"/>
              <a:ea typeface="Roboto"/>
              <a:cs typeface="Roboto"/>
              <a:sym typeface="Roboto"/>
            </a:endParaRPr>
          </a:p>
          <a:p>
            <a:pPr marL="457200" lvl="0" indent="-342900" algn="l" rtl="0">
              <a:lnSpc>
                <a:spcPct val="115000"/>
              </a:lnSpc>
              <a:spcBef>
                <a:spcPts val="0"/>
              </a:spcBef>
              <a:spcAft>
                <a:spcPts val="0"/>
              </a:spcAft>
              <a:buClr>
                <a:srgbClr val="3C4043"/>
              </a:buClr>
              <a:buSzPts val="1800"/>
              <a:buFont typeface="Roboto"/>
              <a:buChar char="●"/>
            </a:pPr>
            <a:r>
              <a:rPr lang="en-US" sz="1800">
                <a:solidFill>
                  <a:srgbClr val="3C4043"/>
                </a:solidFill>
                <a:latin typeface="Roboto"/>
                <a:ea typeface="Roboto"/>
                <a:cs typeface="Roboto"/>
                <a:sym typeface="Roboto"/>
              </a:rPr>
              <a:t>identify antecedent(s), behavior(s), consequence(s) from scenarios. . </a:t>
            </a:r>
            <a:endParaRPr sz="1800">
              <a:solidFill>
                <a:srgbClr val="3C4043"/>
              </a:solidFill>
              <a:latin typeface="Roboto"/>
              <a:ea typeface="Roboto"/>
              <a:cs typeface="Roboto"/>
              <a:sym typeface="Roboto"/>
            </a:endParaRPr>
          </a:p>
          <a:p>
            <a:pPr marL="457200" lvl="0" indent="-342900" algn="l" rtl="0">
              <a:lnSpc>
                <a:spcPct val="115000"/>
              </a:lnSpc>
              <a:spcBef>
                <a:spcPts val="0"/>
              </a:spcBef>
              <a:spcAft>
                <a:spcPts val="0"/>
              </a:spcAft>
              <a:buClr>
                <a:srgbClr val="3C4043"/>
              </a:buClr>
              <a:buSzPts val="1800"/>
              <a:buFont typeface="Roboto"/>
              <a:buChar char="●"/>
            </a:pPr>
            <a:r>
              <a:rPr lang="en-US" sz="1800">
                <a:solidFill>
                  <a:srgbClr val="3C4043"/>
                </a:solidFill>
                <a:latin typeface="Roboto"/>
                <a:ea typeface="Roboto"/>
                <a:cs typeface="Roboto"/>
                <a:sym typeface="Roboto"/>
              </a:rPr>
              <a:t>understand the role human motivation plays in behavior.</a:t>
            </a:r>
            <a:endParaRPr sz="1800">
              <a:solidFill>
                <a:srgbClr val="3C4043"/>
              </a:solidFill>
              <a:latin typeface="Roboto"/>
              <a:ea typeface="Roboto"/>
              <a:cs typeface="Roboto"/>
              <a:sym typeface="Roboto"/>
            </a:endParaRPr>
          </a:p>
          <a:p>
            <a:pPr marL="457200" lvl="0" indent="-342900" algn="l" rtl="0">
              <a:lnSpc>
                <a:spcPct val="115000"/>
              </a:lnSpc>
              <a:spcBef>
                <a:spcPts val="0"/>
              </a:spcBef>
              <a:spcAft>
                <a:spcPts val="0"/>
              </a:spcAft>
              <a:buClr>
                <a:srgbClr val="3C4043"/>
              </a:buClr>
              <a:buSzPts val="1800"/>
              <a:buFont typeface="Roboto"/>
              <a:buChar char="●"/>
            </a:pPr>
            <a:r>
              <a:rPr lang="en-US" sz="1800">
                <a:solidFill>
                  <a:srgbClr val="3C4043"/>
                </a:solidFill>
                <a:latin typeface="Roboto"/>
                <a:ea typeface="Roboto"/>
                <a:cs typeface="Roboto"/>
                <a:sym typeface="Roboto"/>
              </a:rPr>
              <a:t>apply human motivation to their own practice(s). </a:t>
            </a:r>
            <a:endParaRPr sz="1800">
              <a:solidFill>
                <a:srgbClr val="3C4043"/>
              </a:solidFill>
              <a:latin typeface="Roboto"/>
              <a:ea typeface="Roboto"/>
              <a:cs typeface="Roboto"/>
              <a:sym typeface="Roboto"/>
            </a:endParaRPr>
          </a:p>
          <a:p>
            <a:pPr marL="457200" lvl="0" indent="-342900" algn="l" rtl="0">
              <a:lnSpc>
                <a:spcPct val="115000"/>
              </a:lnSpc>
              <a:spcBef>
                <a:spcPts val="0"/>
              </a:spcBef>
              <a:spcAft>
                <a:spcPts val="0"/>
              </a:spcAft>
              <a:buClr>
                <a:srgbClr val="3C4043"/>
              </a:buClr>
              <a:buSzPts val="1800"/>
              <a:buFont typeface="Roboto"/>
              <a:buChar char="●"/>
            </a:pPr>
            <a:r>
              <a:rPr lang="en-US" sz="1800">
                <a:solidFill>
                  <a:srgbClr val="3C4043"/>
                </a:solidFill>
                <a:latin typeface="Roboto"/>
                <a:ea typeface="Roboto"/>
                <a:cs typeface="Roboto"/>
                <a:sym typeface="Roboto"/>
              </a:rPr>
              <a:t>define function of behavior.</a:t>
            </a:r>
            <a:endParaRPr sz="1800">
              <a:solidFill>
                <a:srgbClr val="3C4043"/>
              </a:solidFill>
              <a:latin typeface="Roboto"/>
              <a:ea typeface="Roboto"/>
              <a:cs typeface="Roboto"/>
              <a:sym typeface="Roboto"/>
            </a:endParaRPr>
          </a:p>
          <a:p>
            <a:pPr marL="457200" lvl="0" indent="-342900" algn="l" rtl="0">
              <a:lnSpc>
                <a:spcPct val="115000"/>
              </a:lnSpc>
              <a:spcBef>
                <a:spcPts val="0"/>
              </a:spcBef>
              <a:spcAft>
                <a:spcPts val="0"/>
              </a:spcAft>
              <a:buClr>
                <a:srgbClr val="3C4043"/>
              </a:buClr>
              <a:buSzPts val="1800"/>
              <a:buFont typeface="Roboto"/>
              <a:buChar char="●"/>
            </a:pPr>
            <a:r>
              <a:rPr lang="en-US" sz="1800">
                <a:solidFill>
                  <a:srgbClr val="3C4043"/>
                </a:solidFill>
                <a:latin typeface="Roboto"/>
                <a:ea typeface="Roboto"/>
                <a:cs typeface="Roboto"/>
                <a:sym typeface="Roboto"/>
              </a:rPr>
              <a:t>identify functions that typically maintain behavior. </a:t>
            </a:r>
            <a:endParaRPr sz="1800">
              <a:solidFill>
                <a:srgbClr val="3C4043"/>
              </a:solidFill>
              <a:latin typeface="Roboto"/>
              <a:ea typeface="Roboto"/>
              <a:cs typeface="Roboto"/>
              <a:sym typeface="Roboto"/>
            </a:endParaRPr>
          </a:p>
          <a:p>
            <a:pPr marL="457200" lvl="0" indent="-342900" algn="l" rtl="0">
              <a:lnSpc>
                <a:spcPct val="115000"/>
              </a:lnSpc>
              <a:spcBef>
                <a:spcPts val="0"/>
              </a:spcBef>
              <a:spcAft>
                <a:spcPts val="0"/>
              </a:spcAft>
              <a:buClr>
                <a:srgbClr val="3C4043"/>
              </a:buClr>
              <a:buSzPts val="1800"/>
              <a:buFont typeface="Roboto"/>
              <a:buChar char="●"/>
            </a:pPr>
            <a:r>
              <a:rPr lang="en-US" sz="1800">
                <a:solidFill>
                  <a:srgbClr val="3C4043"/>
                </a:solidFill>
                <a:latin typeface="Roboto"/>
                <a:ea typeface="Roboto"/>
                <a:cs typeface="Roboto"/>
                <a:sym typeface="Roboto"/>
              </a:rPr>
              <a:t>apply functional logic in choosing strategies to manipulate the environment. </a:t>
            </a:r>
            <a:endParaRPr sz="1800">
              <a:solidFill>
                <a:srgbClr val="3C4043"/>
              </a:solidFill>
              <a:latin typeface="Roboto"/>
              <a:ea typeface="Roboto"/>
              <a:cs typeface="Roboto"/>
              <a:sym typeface="Roboto"/>
            </a:endParaRPr>
          </a:p>
          <a:p>
            <a:pPr marL="457200" lvl="0" indent="-342900" algn="l" rtl="0">
              <a:lnSpc>
                <a:spcPct val="115000"/>
              </a:lnSpc>
              <a:spcBef>
                <a:spcPts val="0"/>
              </a:spcBef>
              <a:spcAft>
                <a:spcPts val="0"/>
              </a:spcAft>
              <a:buClr>
                <a:srgbClr val="3C4043"/>
              </a:buClr>
              <a:buSzPts val="1800"/>
              <a:buFont typeface="Roboto"/>
              <a:buChar char="●"/>
            </a:pPr>
            <a:r>
              <a:rPr lang="en-US" sz="1800">
                <a:solidFill>
                  <a:srgbClr val="3C4043"/>
                </a:solidFill>
                <a:latin typeface="Roboto"/>
                <a:ea typeface="Roboto"/>
                <a:cs typeface="Roboto"/>
                <a:sym typeface="Roboto"/>
              </a:rPr>
              <a:t>understand the phases of the Acting Out cycle. </a:t>
            </a:r>
            <a:endParaRPr sz="1800">
              <a:solidFill>
                <a:srgbClr val="3C4043"/>
              </a:solidFill>
              <a:latin typeface="Roboto"/>
              <a:ea typeface="Roboto"/>
              <a:cs typeface="Roboto"/>
              <a:sym typeface="Roboto"/>
            </a:endParaRPr>
          </a:p>
          <a:p>
            <a:pPr marL="457200" lvl="0" indent="-342900" algn="l" rtl="0">
              <a:lnSpc>
                <a:spcPct val="115000"/>
              </a:lnSpc>
              <a:spcBef>
                <a:spcPts val="0"/>
              </a:spcBef>
              <a:spcAft>
                <a:spcPts val="0"/>
              </a:spcAft>
              <a:buClr>
                <a:srgbClr val="3C4043"/>
              </a:buClr>
              <a:buSzPts val="1800"/>
              <a:buFont typeface="Roboto"/>
              <a:buChar char="●"/>
            </a:pPr>
            <a:r>
              <a:rPr lang="en-US" sz="1800">
                <a:solidFill>
                  <a:srgbClr val="3C4043"/>
                </a:solidFill>
                <a:latin typeface="Roboto"/>
                <a:ea typeface="Roboto"/>
                <a:cs typeface="Roboto"/>
                <a:sym typeface="Roboto"/>
              </a:rPr>
              <a:t>identify appropriate strategies based upon phases of the Acting Out Cycle</a:t>
            </a:r>
            <a:endParaRPr sz="18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Essential Questions</a:t>
            </a:r>
            <a:endParaRPr/>
          </a:p>
        </p:txBody>
      </p:sp>
      <p:sp>
        <p:nvSpPr>
          <p:cNvPr id="643" name="Google Shape;643;p8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FF0000"/>
              </a:buClr>
              <a:buSzPts val="2800"/>
              <a:buChar char="•"/>
            </a:pPr>
            <a:r>
              <a:rPr lang="en-US"/>
              <a:t>Why do students behave the way they do?</a:t>
            </a:r>
            <a:endParaRPr/>
          </a:p>
          <a:p>
            <a:pPr marL="228600" lvl="0" indent="-228600" algn="l" rtl="0">
              <a:lnSpc>
                <a:spcPct val="80000"/>
              </a:lnSpc>
              <a:spcBef>
                <a:spcPts val="1000"/>
              </a:spcBef>
              <a:spcAft>
                <a:spcPts val="0"/>
              </a:spcAft>
              <a:buClr>
                <a:srgbClr val="FF0000"/>
              </a:buClr>
              <a:buSzPts val="2800"/>
              <a:buChar char="•"/>
            </a:pPr>
            <a:r>
              <a:rPr lang="en-US"/>
              <a:t>Why do standard interventions work for some students and not others?</a:t>
            </a:r>
            <a:endParaRPr/>
          </a:p>
          <a:p>
            <a:pPr marL="228600" lvl="0" indent="-228600" algn="l" rtl="0">
              <a:lnSpc>
                <a:spcPct val="80000"/>
              </a:lnSpc>
              <a:spcBef>
                <a:spcPts val="1000"/>
              </a:spcBef>
              <a:spcAft>
                <a:spcPts val="0"/>
              </a:spcAft>
              <a:buClr>
                <a:srgbClr val="FF0000"/>
              </a:buClr>
              <a:buSzPts val="2800"/>
              <a:buChar char="•"/>
            </a:pPr>
            <a:r>
              <a:rPr lang="en-US"/>
              <a:t>How does the science of behavior relate to function based thinking?</a:t>
            </a:r>
            <a:endParaRPr/>
          </a:p>
          <a:p>
            <a:pPr marL="228600" lvl="0" indent="-228600" algn="l" rtl="0">
              <a:lnSpc>
                <a:spcPct val="80000"/>
              </a:lnSpc>
              <a:spcBef>
                <a:spcPts val="1000"/>
              </a:spcBef>
              <a:spcAft>
                <a:spcPts val="0"/>
              </a:spcAft>
              <a:buClr>
                <a:srgbClr val="FF0000"/>
              </a:buClr>
              <a:buSzPts val="2800"/>
              <a:buChar char="•"/>
            </a:pPr>
            <a:r>
              <a:rPr lang="en-US"/>
              <a:t>How should function based thinking affect the choice of intervention strategies?</a:t>
            </a:r>
            <a:endParaRPr/>
          </a:p>
          <a:p>
            <a:pPr marL="228600" lvl="0" indent="-228600" algn="l" rtl="0">
              <a:lnSpc>
                <a:spcPct val="80000"/>
              </a:lnSpc>
              <a:spcBef>
                <a:spcPts val="1000"/>
              </a:spcBef>
              <a:spcAft>
                <a:spcPts val="0"/>
              </a:spcAft>
              <a:buClr>
                <a:srgbClr val="FF0000"/>
              </a:buClr>
              <a:buSzPts val="2800"/>
              <a:buChar char="•"/>
            </a:pPr>
            <a:r>
              <a:rPr lang="en-US"/>
              <a:t>How can I be more effective in designing interventions to support expected behaviors for my students?</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8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Lesson Outcomes</a:t>
            </a:r>
            <a:endParaRPr/>
          </a:p>
        </p:txBody>
      </p:sp>
      <p:sp>
        <p:nvSpPr>
          <p:cNvPr id="650" name="Google Shape;650;p81"/>
          <p:cNvSpPr txBox="1">
            <a:spLocks noGrp="1"/>
          </p:cNvSpPr>
          <p:nvPr>
            <p:ph type="body" idx="1"/>
          </p:nvPr>
        </p:nvSpPr>
        <p:spPr>
          <a:xfrm>
            <a:off x="628651" y="1465730"/>
            <a:ext cx="7886700" cy="4024246"/>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SzPts val="2800"/>
              <a:buNone/>
            </a:pPr>
            <a:r>
              <a:rPr lang="en-US" i="1">
                <a:solidFill>
                  <a:srgbClr val="008000"/>
                </a:solidFill>
              </a:rPr>
              <a:t>At the end of this session, you will be able to…</a:t>
            </a:r>
            <a:endParaRPr/>
          </a:p>
          <a:p>
            <a:pPr marL="0" lvl="0" indent="0" algn="ctr" rtl="0">
              <a:lnSpc>
                <a:spcPct val="90000"/>
              </a:lnSpc>
              <a:spcBef>
                <a:spcPts val="451"/>
              </a:spcBef>
              <a:spcAft>
                <a:spcPts val="0"/>
              </a:spcAft>
              <a:buSzPts val="225"/>
              <a:buNone/>
            </a:pPr>
            <a:endParaRPr sz="225" i="1">
              <a:solidFill>
                <a:srgbClr val="008000"/>
              </a:solidFill>
            </a:endParaRPr>
          </a:p>
          <a:p>
            <a:pPr marL="228600" lvl="0" indent="-228600" algn="l" rtl="0">
              <a:lnSpc>
                <a:spcPct val="90000"/>
              </a:lnSpc>
              <a:spcBef>
                <a:spcPts val="1451"/>
              </a:spcBef>
              <a:spcAft>
                <a:spcPts val="0"/>
              </a:spcAft>
              <a:buSzPts val="2800"/>
              <a:buChar char="•"/>
            </a:pPr>
            <a:r>
              <a:rPr lang="en-US"/>
              <a:t>define function of behavior.</a:t>
            </a:r>
            <a:endParaRPr/>
          </a:p>
          <a:p>
            <a:pPr marL="228600" lvl="0" indent="-228600" algn="l" rtl="0">
              <a:lnSpc>
                <a:spcPct val="90000"/>
              </a:lnSpc>
              <a:spcBef>
                <a:spcPts val="1000"/>
              </a:spcBef>
              <a:spcAft>
                <a:spcPts val="0"/>
              </a:spcAft>
              <a:buSzPts val="2800"/>
              <a:buChar char="•"/>
            </a:pPr>
            <a:r>
              <a:rPr lang="en-US"/>
              <a:t>identify functions that typically maintain behavior. </a:t>
            </a:r>
            <a:endParaRPr/>
          </a:p>
          <a:p>
            <a:pPr marL="228600" lvl="0" indent="-228600" algn="l" rtl="0">
              <a:lnSpc>
                <a:spcPct val="90000"/>
              </a:lnSpc>
              <a:spcBef>
                <a:spcPts val="1000"/>
              </a:spcBef>
              <a:spcAft>
                <a:spcPts val="0"/>
              </a:spcAft>
              <a:buSzPts val="2800"/>
              <a:buChar char="•"/>
            </a:pPr>
            <a:r>
              <a:rPr lang="en-US"/>
              <a:t>apply functional logic in choosing strategies to manipulate the environment. </a:t>
            </a:r>
            <a:br>
              <a:rPr lang="en-US"/>
            </a:b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82"/>
          <p:cNvSpPr txBox="1">
            <a:spLocks noGrp="1"/>
          </p:cNvSpPr>
          <p:nvPr>
            <p:ph type="title"/>
          </p:nvPr>
        </p:nvSpPr>
        <p:spPr>
          <a:xfrm>
            <a:off x="628650" y="227311"/>
            <a:ext cx="7886700" cy="1943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a:t>Importance of Function Based Thinking</a:t>
            </a:r>
            <a:endParaRPr/>
          </a:p>
        </p:txBody>
      </p:sp>
      <p:sp>
        <p:nvSpPr>
          <p:cNvPr id="657" name="Google Shape;657;p82"/>
          <p:cNvSpPr txBox="1">
            <a:spLocks noGrp="1"/>
          </p:cNvSpPr>
          <p:nvPr>
            <p:ph type="body" idx="1"/>
          </p:nvPr>
        </p:nvSpPr>
        <p:spPr>
          <a:xfrm>
            <a:off x="628650" y="2836038"/>
            <a:ext cx="7886700" cy="2409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US"/>
              <a:t>Student behavior impacts learning. </a:t>
            </a:r>
            <a:endParaRPr/>
          </a:p>
          <a:p>
            <a:pPr marL="0" lvl="0" indent="0" algn="ctr" rtl="0">
              <a:lnSpc>
                <a:spcPct val="90000"/>
              </a:lnSpc>
              <a:spcBef>
                <a:spcPts val="0"/>
              </a:spcBef>
              <a:spcAft>
                <a:spcPts val="0"/>
              </a:spcAft>
              <a:buClr>
                <a:schemeClr val="dk1"/>
              </a:buClr>
              <a:buSzPts val="3200"/>
              <a:buNone/>
            </a:pPr>
            <a:endParaRPr/>
          </a:p>
          <a:p>
            <a:pPr marL="0" lvl="0" indent="0" algn="ctr" rtl="0">
              <a:lnSpc>
                <a:spcPct val="90000"/>
              </a:lnSpc>
              <a:spcBef>
                <a:spcPts val="0"/>
              </a:spcBef>
              <a:spcAft>
                <a:spcPts val="0"/>
              </a:spcAft>
              <a:buClr>
                <a:schemeClr val="dk1"/>
              </a:buClr>
              <a:buSzPts val="3200"/>
              <a:buNone/>
            </a:pPr>
            <a:endParaRPr/>
          </a:p>
          <a:p>
            <a:pPr marL="0" lvl="0" indent="0" algn="ctr" rtl="0">
              <a:lnSpc>
                <a:spcPct val="90000"/>
              </a:lnSpc>
              <a:spcBef>
                <a:spcPts val="0"/>
              </a:spcBef>
              <a:spcAft>
                <a:spcPts val="0"/>
              </a:spcAft>
              <a:buClr>
                <a:schemeClr val="dk1"/>
              </a:buClr>
              <a:buSzPts val="3200"/>
              <a:buNone/>
            </a:pPr>
            <a:r>
              <a:rPr lang="en-US"/>
              <a:t>In order to more effectively change behaviors, the function of behavior needs to be taken into consideration.</a:t>
            </a:r>
            <a:endParaRPr sz="32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8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Teacher Leader Standards</a:t>
            </a:r>
            <a:endParaRPr/>
          </a:p>
        </p:txBody>
      </p:sp>
      <p:sp>
        <p:nvSpPr>
          <p:cNvPr id="664" name="Google Shape;664;p8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rgbClr val="FF0000"/>
              </a:buClr>
              <a:buSzPts val="2800"/>
              <a:buChar char="•"/>
            </a:pPr>
            <a:r>
              <a:rPr lang="en-US"/>
              <a:t>Standard 1: Content knowledge aligned with appropriate instruction.</a:t>
            </a:r>
            <a:endParaRPr/>
          </a:p>
          <a:p>
            <a:pPr marL="228600" lvl="0" indent="-228600" algn="l" rtl="0">
              <a:lnSpc>
                <a:spcPct val="90000"/>
              </a:lnSpc>
              <a:spcBef>
                <a:spcPts val="1000"/>
              </a:spcBef>
              <a:spcAft>
                <a:spcPts val="0"/>
              </a:spcAft>
              <a:buClr>
                <a:srgbClr val="FF0000"/>
              </a:buClr>
              <a:buSzPts val="2800"/>
              <a:buChar char="•"/>
            </a:pPr>
            <a:r>
              <a:rPr lang="en-US"/>
              <a:t>Standard 2: Student Learning, Growth and Development.</a:t>
            </a:r>
            <a:endParaRPr/>
          </a:p>
          <a:p>
            <a:pPr marL="228600" lvl="0" indent="-228600" algn="l" rtl="0">
              <a:lnSpc>
                <a:spcPct val="90000"/>
              </a:lnSpc>
              <a:spcBef>
                <a:spcPts val="1000"/>
              </a:spcBef>
              <a:spcAft>
                <a:spcPts val="0"/>
              </a:spcAft>
              <a:buClr>
                <a:srgbClr val="FF0000"/>
              </a:buClr>
              <a:buSzPts val="2800"/>
              <a:buChar char="•"/>
            </a:pPr>
            <a:r>
              <a:rPr lang="en-US"/>
              <a:t>Standard 5: Positive Classroom Environment.</a:t>
            </a:r>
            <a:endParaRPr/>
          </a:p>
          <a:p>
            <a:pPr marL="228600" lvl="0" indent="-228600" algn="l" rtl="0">
              <a:lnSpc>
                <a:spcPct val="90000"/>
              </a:lnSpc>
              <a:spcBef>
                <a:spcPts val="1000"/>
              </a:spcBef>
              <a:spcAft>
                <a:spcPts val="0"/>
              </a:spcAft>
              <a:buClr>
                <a:srgbClr val="FF0000"/>
              </a:buClr>
              <a:buSzPts val="2800"/>
              <a:buChar char="•"/>
            </a:pPr>
            <a:r>
              <a:rPr lang="en-US"/>
              <a:t>Standard 7: Student Assessment and Data Analysis.</a:t>
            </a:r>
            <a:endParaRPr/>
          </a:p>
          <a:p>
            <a:pPr marL="228600" lvl="0" indent="-228600" algn="l" rtl="0">
              <a:lnSpc>
                <a:spcPct val="90000"/>
              </a:lnSpc>
              <a:spcBef>
                <a:spcPts val="1000"/>
              </a:spcBef>
              <a:spcAft>
                <a:spcPts val="0"/>
              </a:spcAft>
              <a:buClr>
                <a:srgbClr val="FF0000"/>
              </a:buClr>
              <a:buSzPts val="2800"/>
              <a:buChar char="•"/>
            </a:pPr>
            <a:r>
              <a:rPr lang="en-US"/>
              <a:t>Standard 8: Professionalism.</a:t>
            </a:r>
            <a:endParaRPr/>
          </a:p>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84"/>
          <p:cNvSpPr txBox="1">
            <a:spLocks noGrp="1"/>
          </p:cNvSpPr>
          <p:nvPr>
            <p:ph type="title"/>
          </p:nvPr>
        </p:nvSpPr>
        <p:spPr>
          <a:xfrm>
            <a:off x="623888" y="1709740"/>
            <a:ext cx="7886700" cy="156872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a:t>Overview of Function Based Thinking</a:t>
            </a:r>
            <a:endParaRPr sz="5400"/>
          </a:p>
        </p:txBody>
      </p:sp>
      <p:sp>
        <p:nvSpPr>
          <p:cNvPr id="671" name="Google Shape;671;p84"/>
          <p:cNvSpPr txBox="1">
            <a:spLocks noGrp="1"/>
          </p:cNvSpPr>
          <p:nvPr>
            <p:ph type="body" idx="1"/>
          </p:nvPr>
        </p:nvSpPr>
        <p:spPr>
          <a:xfrm>
            <a:off x="623888" y="3891776"/>
            <a:ext cx="7886700" cy="219787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a:t>A student’s function of behavior drives what they do.</a:t>
            </a:r>
            <a:endParaRPr/>
          </a:p>
          <a:p>
            <a:pPr marL="342900" lvl="0" indent="-342900" algn="l" rtl="0">
              <a:lnSpc>
                <a:spcPct val="90000"/>
              </a:lnSpc>
              <a:spcBef>
                <a:spcPts val="1000"/>
              </a:spcBef>
              <a:spcAft>
                <a:spcPts val="0"/>
              </a:spcAft>
              <a:buClr>
                <a:schemeClr val="dk1"/>
              </a:buClr>
              <a:buSzPts val="2400"/>
              <a:buFont typeface="Arial"/>
              <a:buChar char="•"/>
            </a:pPr>
            <a:r>
              <a:rPr lang="en-US"/>
              <a:t>Using student’s function to develop strategies around the antecedents, replacement behaviors, and consequences will be more effective in changing behavior.</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8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Key Concepts/Big Ideas</a:t>
            </a:r>
            <a:endParaRPr/>
          </a:p>
        </p:txBody>
      </p:sp>
      <p:sp>
        <p:nvSpPr>
          <p:cNvPr id="678" name="Google Shape;678;p8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2800"/>
              <a:buChar char="•"/>
            </a:pPr>
            <a:r>
              <a:rPr lang="en-US"/>
              <a:t>Behavior is a form of communication</a:t>
            </a:r>
            <a:endParaRPr/>
          </a:p>
          <a:p>
            <a:pPr marL="228600" lvl="0" indent="-228600" algn="l" rtl="0">
              <a:lnSpc>
                <a:spcPct val="90000"/>
              </a:lnSpc>
              <a:spcBef>
                <a:spcPts val="1000"/>
              </a:spcBef>
              <a:spcAft>
                <a:spcPts val="0"/>
              </a:spcAft>
              <a:buClr>
                <a:srgbClr val="FF0000"/>
              </a:buClr>
              <a:buSzPts val="2800"/>
              <a:buChar char="•"/>
            </a:pPr>
            <a:r>
              <a:rPr lang="en-US"/>
              <a:t>Behavior serves a function or has a purpose</a:t>
            </a:r>
            <a:endParaRPr/>
          </a:p>
          <a:p>
            <a:pPr marL="228600" lvl="0" indent="-228600" algn="l" rtl="0">
              <a:lnSpc>
                <a:spcPct val="90000"/>
              </a:lnSpc>
              <a:spcBef>
                <a:spcPts val="1000"/>
              </a:spcBef>
              <a:spcAft>
                <a:spcPts val="0"/>
              </a:spcAft>
              <a:buClr>
                <a:srgbClr val="FF0000"/>
              </a:buClr>
              <a:buSzPts val="2800"/>
              <a:buChar char="•"/>
            </a:pPr>
            <a:r>
              <a:rPr lang="en-US"/>
              <a:t>Teaching replacement behavior(s) which serves the same function will increase behavior change effectiveness</a:t>
            </a:r>
            <a:endParaRPr/>
          </a:p>
          <a:p>
            <a:pPr marL="228600" lvl="0" indent="-228600" algn="l" rtl="0">
              <a:lnSpc>
                <a:spcPct val="90000"/>
              </a:lnSpc>
              <a:spcBef>
                <a:spcPts val="1000"/>
              </a:spcBef>
              <a:spcAft>
                <a:spcPts val="0"/>
              </a:spcAft>
              <a:buClr>
                <a:srgbClr val="FF0000"/>
              </a:buClr>
              <a:buSzPts val="2800"/>
              <a:buChar char="•"/>
            </a:pPr>
            <a:r>
              <a:rPr lang="en-US"/>
              <a:t>We must also change the environment, including antecedents and consequences, to support behavior change</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8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Key Terms</a:t>
            </a:r>
            <a:endParaRPr/>
          </a:p>
        </p:txBody>
      </p:sp>
      <p:sp>
        <p:nvSpPr>
          <p:cNvPr id="685" name="Google Shape;685;p8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2800"/>
              <a:buChar char="•"/>
            </a:pPr>
            <a:r>
              <a:rPr lang="en-US"/>
              <a:t>Antecedent – event(s) that occur before the behavior and occasion/trigger the behavior.</a:t>
            </a:r>
            <a:endParaRPr/>
          </a:p>
          <a:p>
            <a:pPr marL="0" lvl="0" indent="0" algn="l" rtl="0">
              <a:lnSpc>
                <a:spcPct val="90000"/>
              </a:lnSpc>
              <a:spcBef>
                <a:spcPts val="0"/>
              </a:spcBef>
              <a:spcAft>
                <a:spcPts val="0"/>
              </a:spcAft>
              <a:buClr>
                <a:srgbClr val="FF0000"/>
              </a:buClr>
              <a:buSzPts val="2800"/>
              <a:buNone/>
            </a:pPr>
            <a:endParaRPr/>
          </a:p>
          <a:p>
            <a:pPr marL="228600" lvl="0" indent="-228600" algn="l" rtl="0">
              <a:lnSpc>
                <a:spcPct val="90000"/>
              </a:lnSpc>
              <a:spcBef>
                <a:spcPts val="1000"/>
              </a:spcBef>
              <a:spcAft>
                <a:spcPts val="0"/>
              </a:spcAft>
              <a:buClr>
                <a:srgbClr val="FF0000"/>
              </a:buClr>
              <a:buSzPts val="2800"/>
              <a:buChar char="•"/>
            </a:pPr>
            <a:r>
              <a:rPr lang="en-US"/>
              <a:t>Behavior – an observable, measurable act.</a:t>
            </a:r>
            <a:endParaRPr/>
          </a:p>
          <a:p>
            <a:pPr marL="0" lvl="0" indent="0" algn="l" rtl="0">
              <a:lnSpc>
                <a:spcPct val="90000"/>
              </a:lnSpc>
              <a:spcBef>
                <a:spcPts val="1000"/>
              </a:spcBef>
              <a:spcAft>
                <a:spcPts val="0"/>
              </a:spcAft>
              <a:buClr>
                <a:srgbClr val="FF0000"/>
              </a:buClr>
              <a:buSzPts val="2800"/>
              <a:buNone/>
            </a:pPr>
            <a:endParaRPr/>
          </a:p>
          <a:p>
            <a:pPr marL="228600" lvl="0" indent="-228600" algn="l" rtl="0">
              <a:lnSpc>
                <a:spcPct val="90000"/>
              </a:lnSpc>
              <a:spcBef>
                <a:spcPts val="1000"/>
              </a:spcBef>
              <a:spcAft>
                <a:spcPts val="0"/>
              </a:spcAft>
              <a:buClr>
                <a:srgbClr val="FF0000"/>
              </a:buClr>
              <a:buSzPts val="2800"/>
              <a:buChar char="•"/>
            </a:pPr>
            <a:r>
              <a:rPr lang="en-US"/>
              <a:t>Consequence – the resulting event or outcome that occurs immediately following the behavior. </a:t>
            </a:r>
            <a:endParaRPr/>
          </a:p>
          <a:p>
            <a:pPr marL="0" lvl="0" indent="0" algn="l" rtl="0">
              <a:lnSpc>
                <a:spcPct val="90000"/>
              </a:lnSpc>
              <a:spcBef>
                <a:spcPts val="1000"/>
              </a:spcBef>
              <a:spcAft>
                <a:spcPts val="0"/>
              </a:spcAft>
              <a:buClr>
                <a:srgbClr val="FF0000"/>
              </a:buClr>
              <a:buSzPts val="2800"/>
              <a:buNone/>
            </a:pPr>
            <a:endParaRPr/>
          </a:p>
          <a:p>
            <a:pPr marL="228600" lvl="0" indent="-228600" algn="l" rtl="0">
              <a:lnSpc>
                <a:spcPct val="90000"/>
              </a:lnSpc>
              <a:spcBef>
                <a:spcPts val="1000"/>
              </a:spcBef>
              <a:spcAft>
                <a:spcPts val="0"/>
              </a:spcAft>
              <a:buClr>
                <a:srgbClr val="FF0000"/>
              </a:buClr>
              <a:buSzPts val="2800"/>
              <a:buChar char="•"/>
            </a:pPr>
            <a:r>
              <a:rPr lang="en-US"/>
              <a:t>Function of behavior – the ‘why’ of the behavior.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8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Activity</a:t>
            </a:r>
            <a:endParaRPr/>
          </a:p>
        </p:txBody>
      </p:sp>
      <p:sp>
        <p:nvSpPr>
          <p:cNvPr id="692" name="Google Shape;692;p87"/>
          <p:cNvSpPr txBox="1">
            <a:spLocks noGrp="1"/>
          </p:cNvSpPr>
          <p:nvPr>
            <p:ph type="body" idx="1"/>
          </p:nvPr>
        </p:nvSpPr>
        <p:spPr>
          <a:xfrm>
            <a:off x="628650" y="4627418"/>
            <a:ext cx="7886700" cy="148243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rgbClr val="FF0000"/>
              </a:buClr>
              <a:buSzPts val="2800"/>
              <a:buNone/>
            </a:pPr>
            <a:r>
              <a:rPr lang="en-US"/>
              <a:t>What might the child be trying to gain from this behavior?</a:t>
            </a:r>
            <a:endParaRPr/>
          </a:p>
        </p:txBody>
      </p:sp>
      <p:pic>
        <p:nvPicPr>
          <p:cNvPr id="693" name="Google Shape;693;p87" descr="stop crying god damt !" title="AFV Tantrum boy">
            <a:hlinkClick r:id="rId3"/>
          </p:cNvPr>
          <p:cNvPicPr preferRelativeResize="0"/>
          <p:nvPr/>
        </p:nvPicPr>
        <p:blipFill>
          <a:blip r:embed="rId4">
            <a:alphaModFix/>
          </a:blip>
          <a:stretch>
            <a:fillRect/>
          </a:stretch>
        </p:blipFill>
        <p:spPr>
          <a:xfrm>
            <a:off x="2817375" y="1843089"/>
            <a:ext cx="3509239" cy="26319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3"/>
                                        </p:tgtEl>
                                        <p:attrNameLst>
                                          <p:attrName>style.visibility</p:attrName>
                                        </p:attrNameLst>
                                      </p:cBhvr>
                                      <p:to>
                                        <p:strVal val="visible"/>
                                      </p:to>
                                    </p:set>
                                    <p:animEffect transition="in" filter="fade">
                                      <p:cBhvr>
                                        <p:cTn id="7" dur="1000"/>
                                        <p:tgtEl>
                                          <p:spTgt spid="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8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Unpacking Function-Based Thinking</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4"/>
        <p:cNvGrpSpPr/>
        <p:nvPr/>
      </p:nvGrpSpPr>
      <p:grpSpPr>
        <a:xfrm>
          <a:off x="0" y="0"/>
          <a:ext cx="0" cy="0"/>
          <a:chOff x="0" y="0"/>
          <a:chExt cx="0" cy="0"/>
        </a:xfrm>
      </p:grpSpPr>
      <p:pic>
        <p:nvPicPr>
          <p:cNvPr id="705" name="Google Shape;705;p89"/>
          <p:cNvPicPr preferRelativeResize="0"/>
          <p:nvPr/>
        </p:nvPicPr>
        <p:blipFill rotWithShape="1">
          <a:blip r:embed="rId3">
            <a:alphaModFix/>
          </a:blip>
          <a:srcRect/>
          <a:stretch/>
        </p:blipFill>
        <p:spPr>
          <a:xfrm>
            <a:off x="197896" y="1859345"/>
            <a:ext cx="8748208" cy="31393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9"/>
          <p:cNvSpPr txBox="1">
            <a:spLocks noGrp="1"/>
          </p:cNvSpPr>
          <p:nvPr>
            <p:ph type="title"/>
          </p:nvPr>
        </p:nvSpPr>
        <p:spPr>
          <a:xfrm>
            <a:off x="628650" y="228334"/>
            <a:ext cx="7886700" cy="90540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Reflective Questions</a:t>
            </a:r>
            <a:endParaRPr/>
          </a:p>
        </p:txBody>
      </p:sp>
      <p:sp>
        <p:nvSpPr>
          <p:cNvPr id="121" name="Google Shape;121;p9"/>
          <p:cNvSpPr txBox="1">
            <a:spLocks noGrp="1"/>
          </p:cNvSpPr>
          <p:nvPr>
            <p:ph type="body" idx="1"/>
          </p:nvPr>
        </p:nvSpPr>
        <p:spPr>
          <a:xfrm>
            <a:off x="628650" y="1133739"/>
            <a:ext cx="7886700" cy="4771496"/>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rgbClr val="FF0000"/>
              </a:buClr>
              <a:buSzPts val="2800"/>
              <a:buNone/>
            </a:pPr>
            <a:r>
              <a:rPr lang="en-US" sz="1500"/>
              <a:t>Lesson 1 </a:t>
            </a:r>
            <a:endParaRPr sz="2500"/>
          </a:p>
          <a:p>
            <a:pPr marL="463550" lvl="0" indent="-266700" algn="l" rtl="0">
              <a:lnSpc>
                <a:spcPct val="90000"/>
              </a:lnSpc>
              <a:spcBef>
                <a:spcPts val="0"/>
              </a:spcBef>
              <a:spcAft>
                <a:spcPts val="0"/>
              </a:spcAft>
              <a:buSzPts val="2500"/>
              <a:buChar char="•"/>
            </a:pPr>
            <a:r>
              <a:rPr lang="en-US" sz="1500"/>
              <a:t>What beliefs do you have about changing behavior?</a:t>
            </a:r>
            <a:endParaRPr sz="2500"/>
          </a:p>
          <a:p>
            <a:pPr marL="463550" lvl="0" indent="-266700" algn="l" rtl="0">
              <a:lnSpc>
                <a:spcPct val="90000"/>
              </a:lnSpc>
              <a:spcBef>
                <a:spcPts val="0"/>
              </a:spcBef>
              <a:spcAft>
                <a:spcPts val="0"/>
              </a:spcAft>
              <a:buSzPts val="2500"/>
              <a:buChar char="•"/>
            </a:pPr>
            <a:r>
              <a:rPr lang="en-US" sz="1500"/>
              <a:t>How do you use the science of behavior concepts when interacting with students?</a:t>
            </a:r>
            <a:endParaRPr sz="2500"/>
          </a:p>
          <a:p>
            <a:pPr marL="177800" lvl="0" indent="0" algn="l" rtl="0">
              <a:lnSpc>
                <a:spcPct val="90000"/>
              </a:lnSpc>
              <a:spcBef>
                <a:spcPts val="0"/>
              </a:spcBef>
              <a:spcAft>
                <a:spcPts val="0"/>
              </a:spcAft>
              <a:buSzPts val="2800"/>
              <a:buNone/>
            </a:pPr>
            <a:endParaRPr sz="1500"/>
          </a:p>
          <a:p>
            <a:pPr marL="228600" lvl="0" indent="-50800" algn="l" rtl="0">
              <a:lnSpc>
                <a:spcPct val="90000"/>
              </a:lnSpc>
              <a:spcBef>
                <a:spcPts val="0"/>
              </a:spcBef>
              <a:spcAft>
                <a:spcPts val="0"/>
              </a:spcAft>
              <a:buClr>
                <a:srgbClr val="FF0000"/>
              </a:buClr>
              <a:buSzPts val="2800"/>
              <a:buNone/>
            </a:pPr>
            <a:r>
              <a:rPr lang="en-US" sz="1500"/>
              <a:t>Lesson 2</a:t>
            </a:r>
            <a:endParaRPr sz="1500"/>
          </a:p>
          <a:p>
            <a:pPr marL="463550" lvl="0" indent="-266700" algn="l" rtl="0">
              <a:lnSpc>
                <a:spcPct val="90000"/>
              </a:lnSpc>
              <a:spcBef>
                <a:spcPts val="0"/>
              </a:spcBef>
              <a:spcAft>
                <a:spcPts val="0"/>
              </a:spcAft>
              <a:buSzPts val="2500"/>
              <a:buChar char="•"/>
            </a:pPr>
            <a:r>
              <a:rPr lang="en-US" sz="1500"/>
              <a:t>What are your beliefs about intrinsic and extrinsic motivation?</a:t>
            </a:r>
            <a:endParaRPr sz="1500"/>
          </a:p>
          <a:p>
            <a:pPr marL="463550" lvl="0" indent="-266700" algn="l" rtl="0">
              <a:lnSpc>
                <a:spcPct val="90000"/>
              </a:lnSpc>
              <a:spcBef>
                <a:spcPts val="0"/>
              </a:spcBef>
              <a:spcAft>
                <a:spcPts val="0"/>
              </a:spcAft>
              <a:buSzPts val="2500"/>
              <a:buChar char="•"/>
            </a:pPr>
            <a:r>
              <a:rPr lang="en-US" sz="1500"/>
              <a:t>How does intrinsic and extrinsic motivation fit into your everyday interactions with students?</a:t>
            </a:r>
            <a:endParaRPr sz="2500"/>
          </a:p>
          <a:p>
            <a:pPr marL="463550" lvl="0" indent="-266700" algn="l" rtl="0">
              <a:lnSpc>
                <a:spcPct val="90000"/>
              </a:lnSpc>
              <a:spcBef>
                <a:spcPts val="0"/>
              </a:spcBef>
              <a:spcAft>
                <a:spcPts val="0"/>
              </a:spcAft>
              <a:buSzPts val="2500"/>
              <a:buChar char="•"/>
            </a:pPr>
            <a:r>
              <a:rPr lang="en-US" sz="1500"/>
              <a:t>Can you examine a student’s pattern of behavior and identify antecedent and consequence variables?</a:t>
            </a:r>
            <a:endParaRPr sz="1500"/>
          </a:p>
          <a:p>
            <a:pPr marL="228600" lvl="0" indent="-50800" algn="l" rtl="0">
              <a:lnSpc>
                <a:spcPct val="90000"/>
              </a:lnSpc>
              <a:spcBef>
                <a:spcPts val="0"/>
              </a:spcBef>
              <a:spcAft>
                <a:spcPts val="0"/>
              </a:spcAft>
              <a:buClr>
                <a:srgbClr val="FF0000"/>
              </a:buClr>
              <a:buSzPts val="2800"/>
              <a:buNone/>
            </a:pPr>
            <a:r>
              <a:rPr lang="en-US" sz="1500"/>
              <a:t>Lesson 3</a:t>
            </a:r>
            <a:endParaRPr sz="1500"/>
          </a:p>
          <a:p>
            <a:pPr marL="463550" lvl="0" indent="-266700" algn="l" rtl="0">
              <a:lnSpc>
                <a:spcPct val="90000"/>
              </a:lnSpc>
              <a:spcBef>
                <a:spcPts val="0"/>
              </a:spcBef>
              <a:spcAft>
                <a:spcPts val="0"/>
              </a:spcAft>
              <a:buSzPts val="2500"/>
              <a:buChar char="•"/>
            </a:pPr>
            <a:r>
              <a:rPr lang="en-US" sz="1500"/>
              <a:t>How are you currently using a student’s function of behavior to modify the environment to prevent further unexpected behaviors?</a:t>
            </a:r>
            <a:endParaRPr sz="1500"/>
          </a:p>
          <a:p>
            <a:pPr marL="463550" lvl="0" indent="-266700" algn="l" rtl="0">
              <a:lnSpc>
                <a:spcPct val="90000"/>
              </a:lnSpc>
              <a:spcBef>
                <a:spcPts val="0"/>
              </a:spcBef>
              <a:spcAft>
                <a:spcPts val="0"/>
              </a:spcAft>
              <a:buSzPts val="2500"/>
              <a:buChar char="•"/>
            </a:pPr>
            <a:r>
              <a:rPr lang="en-US" sz="1500"/>
              <a:t>Can you identify the function maintaining a student’s behavior?</a:t>
            </a:r>
            <a:endParaRPr sz="2500"/>
          </a:p>
          <a:p>
            <a:pPr marL="177800" lvl="0" indent="0" algn="l" rtl="0">
              <a:lnSpc>
                <a:spcPct val="90000"/>
              </a:lnSpc>
              <a:spcBef>
                <a:spcPts val="0"/>
              </a:spcBef>
              <a:spcAft>
                <a:spcPts val="0"/>
              </a:spcAft>
              <a:buSzPts val="2800"/>
              <a:buNone/>
            </a:pPr>
            <a:endParaRPr sz="1500"/>
          </a:p>
          <a:p>
            <a:pPr marL="228600" lvl="0" indent="-50800" algn="l" rtl="0">
              <a:lnSpc>
                <a:spcPct val="90000"/>
              </a:lnSpc>
              <a:spcBef>
                <a:spcPts val="0"/>
              </a:spcBef>
              <a:spcAft>
                <a:spcPts val="0"/>
              </a:spcAft>
              <a:buClr>
                <a:srgbClr val="FF0000"/>
              </a:buClr>
              <a:buSzPts val="2800"/>
              <a:buNone/>
            </a:pPr>
            <a:r>
              <a:rPr lang="en-US" sz="1500"/>
              <a:t>Lesson 4</a:t>
            </a:r>
            <a:endParaRPr sz="1500"/>
          </a:p>
          <a:p>
            <a:pPr marL="463550" lvl="0" indent="-266700" algn="l" rtl="0">
              <a:lnSpc>
                <a:spcPct val="90000"/>
              </a:lnSpc>
              <a:spcBef>
                <a:spcPts val="0"/>
              </a:spcBef>
              <a:spcAft>
                <a:spcPts val="0"/>
              </a:spcAft>
              <a:buSzPts val="2500"/>
              <a:buChar char="•"/>
            </a:pPr>
            <a:r>
              <a:rPr lang="en-US" sz="1500"/>
              <a:t>What is your current understanding of the acting out cycle?</a:t>
            </a:r>
            <a:endParaRPr sz="1500"/>
          </a:p>
          <a:p>
            <a:pPr marL="463550" lvl="0" indent="-266700" algn="l" rtl="0">
              <a:lnSpc>
                <a:spcPct val="90000"/>
              </a:lnSpc>
              <a:spcBef>
                <a:spcPts val="0"/>
              </a:spcBef>
              <a:spcAft>
                <a:spcPts val="0"/>
              </a:spcAft>
              <a:buSzPts val="2500"/>
              <a:buChar char="•"/>
            </a:pPr>
            <a:r>
              <a:rPr lang="en-US" sz="1500"/>
              <a:t>Where do your current strategies fit into the phases of the acting out cycle?</a:t>
            </a:r>
            <a:endParaRPr sz="1500"/>
          </a:p>
          <a:p>
            <a:pPr marL="228600" lvl="0" indent="-50800" algn="l" rtl="0">
              <a:lnSpc>
                <a:spcPct val="90000"/>
              </a:lnSpc>
              <a:spcBef>
                <a:spcPts val="0"/>
              </a:spcBef>
              <a:spcAft>
                <a:spcPts val="0"/>
              </a:spcAft>
              <a:buClr>
                <a:srgbClr val="FF0000"/>
              </a:buClr>
              <a:buSzPts val="2800"/>
              <a:buNone/>
            </a:pPr>
            <a:endParaRPr sz="15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9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Function of Behavior</a:t>
            </a:r>
            <a:endParaRPr/>
          </a:p>
        </p:txBody>
      </p:sp>
      <p:sp>
        <p:nvSpPr>
          <p:cNvPr id="712" name="Google Shape;712;p9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3600"/>
              <a:buChar char="•"/>
            </a:pPr>
            <a:r>
              <a:rPr lang="en-US" sz="3600"/>
              <a:t>Are there other functions?</a:t>
            </a:r>
            <a:endParaRPr/>
          </a:p>
          <a:p>
            <a:pPr marL="228600" lvl="0" indent="-50800" algn="l" rtl="0">
              <a:lnSpc>
                <a:spcPct val="90000"/>
              </a:lnSpc>
              <a:spcBef>
                <a:spcPts val="1000"/>
              </a:spcBef>
              <a:spcAft>
                <a:spcPts val="0"/>
              </a:spcAft>
              <a:buClr>
                <a:srgbClr val="FF0000"/>
              </a:buClr>
              <a:buSzPts val="2800"/>
              <a:buNone/>
            </a:pPr>
            <a:endParaRPr/>
          </a:p>
          <a:p>
            <a:pPr marL="228600" lvl="0" indent="-228600" algn="l" rtl="0">
              <a:lnSpc>
                <a:spcPct val="90000"/>
              </a:lnSpc>
              <a:spcBef>
                <a:spcPts val="1000"/>
              </a:spcBef>
              <a:spcAft>
                <a:spcPts val="0"/>
              </a:spcAft>
              <a:buClr>
                <a:srgbClr val="FF0000"/>
              </a:buClr>
              <a:buSzPts val="4000"/>
              <a:buChar char="•"/>
            </a:pPr>
            <a:r>
              <a:rPr lang="en-US" sz="4000"/>
              <a:t>What about:</a:t>
            </a:r>
            <a:endParaRPr/>
          </a:p>
          <a:p>
            <a:pPr marL="685800" lvl="1" indent="-254000" algn="l" rtl="0">
              <a:lnSpc>
                <a:spcPct val="90000"/>
              </a:lnSpc>
              <a:spcBef>
                <a:spcPts val="1000"/>
              </a:spcBef>
              <a:spcAft>
                <a:spcPts val="0"/>
              </a:spcAft>
              <a:buClr>
                <a:srgbClr val="FF0000"/>
              </a:buClr>
              <a:buSzPts val="4000"/>
              <a:buChar char="•"/>
            </a:pP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Power</a:t>
            </a:r>
            <a:r>
              <a:rPr lang="en-US" sz="3600"/>
              <a:t>?</a:t>
            </a:r>
            <a:endParaRPr/>
          </a:p>
          <a:p>
            <a:pPr marL="685800" lvl="1" indent="-254000" algn="l" rtl="0">
              <a:lnSpc>
                <a:spcPct val="90000"/>
              </a:lnSpc>
              <a:spcBef>
                <a:spcPts val="1000"/>
              </a:spcBef>
              <a:spcAft>
                <a:spcPts val="0"/>
              </a:spcAft>
              <a:buClr>
                <a:srgbClr val="FF0000"/>
              </a:buClr>
              <a:buSzPts val="4000"/>
              <a:buChar char="•"/>
            </a:pPr>
            <a:r>
              <a:rPr lang="en-US" sz="3600"/>
              <a:t>Control?</a:t>
            </a:r>
            <a:endParaRPr sz="36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9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Consider this Example:</a:t>
            </a:r>
            <a:endParaRPr/>
          </a:p>
        </p:txBody>
      </p:sp>
      <p:sp>
        <p:nvSpPr>
          <p:cNvPr id="719" name="Google Shape;719;p91"/>
          <p:cNvSpPr txBox="1">
            <a:spLocks noGrp="1"/>
          </p:cNvSpPr>
          <p:nvPr>
            <p:ph type="body" idx="1"/>
          </p:nvPr>
        </p:nvSpPr>
        <p:spPr>
          <a:xfrm>
            <a:off x="334537" y="1438507"/>
            <a:ext cx="8508380" cy="473845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2400"/>
              <a:buNone/>
            </a:pPr>
            <a:r>
              <a:rPr lang="en-US" sz="2400" i="1"/>
              <a:t>Joan is a student who has a history taunting peers. When teachers were initially asked about Joan’s behavior and potential function, they indicated that Joan engages in this behavior in order to demonstrate power over other individuals. Knowing that it is not possible to plan a behavioral intervention around power, the teachers were asked “What does that look like, power over who or what; what is being controlled?” In response, the teachers were able to identify that Joan taunts her peers and that those peers will ultimately do whatever Joan wants from them in order to avoid further negative interactions (e.g., access to the front of the line for playground equipment, an object they possess). While the initial suggestion was that Joan’s behavior was a result of power over others, deeper analysis indicates that the function maintaining Joan’s behavior is getting access to a tangible or activity. </a:t>
            </a:r>
            <a:br>
              <a:rPr lang="en-US" sz="2400"/>
            </a:br>
            <a:endParaRPr sz="240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9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Previous Tantrum Video</a:t>
            </a:r>
            <a:endParaRPr/>
          </a:p>
        </p:txBody>
      </p:sp>
      <p:sp>
        <p:nvSpPr>
          <p:cNvPr id="726" name="Google Shape;726;p9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Why did you guess the purpose of the child’s tantrum was to get attention?</a:t>
            </a:r>
            <a:endParaRPr/>
          </a:p>
          <a:p>
            <a:pPr marL="228600" lvl="0" indent="-228600" algn="l" rtl="0">
              <a:lnSpc>
                <a:spcPct val="90000"/>
              </a:lnSpc>
              <a:spcBef>
                <a:spcPts val="1000"/>
              </a:spcBef>
              <a:spcAft>
                <a:spcPts val="0"/>
              </a:spcAft>
              <a:buClr>
                <a:srgbClr val="FF0000"/>
              </a:buClr>
              <a:buSzPts val="2800"/>
              <a:buChar char="•"/>
            </a:pPr>
            <a:r>
              <a:rPr lang="en-US"/>
              <a:t>What were the antecedents?</a:t>
            </a:r>
            <a:endParaRPr/>
          </a:p>
          <a:p>
            <a:pPr marL="228600" lvl="0" indent="-228600" algn="l" rtl="0">
              <a:lnSpc>
                <a:spcPct val="90000"/>
              </a:lnSpc>
              <a:spcBef>
                <a:spcPts val="1000"/>
              </a:spcBef>
              <a:spcAft>
                <a:spcPts val="0"/>
              </a:spcAft>
              <a:buClr>
                <a:srgbClr val="FF0000"/>
              </a:buClr>
              <a:buSzPts val="2800"/>
              <a:buChar char="•"/>
            </a:pPr>
            <a:r>
              <a:rPr lang="en-US"/>
              <a:t>How would you describe the behavior in observable and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measurable</a:t>
            </a:r>
            <a:r>
              <a:rPr lang="en-US"/>
              <a:t> terms?</a:t>
            </a:r>
            <a:endParaRPr/>
          </a:p>
          <a:p>
            <a:pPr marL="228600" lvl="0" indent="-228600" algn="l" rtl="0">
              <a:lnSpc>
                <a:spcPct val="90000"/>
              </a:lnSpc>
              <a:spcBef>
                <a:spcPts val="1000"/>
              </a:spcBef>
              <a:spcAft>
                <a:spcPts val="0"/>
              </a:spcAft>
              <a:buClr>
                <a:srgbClr val="FF0000"/>
              </a:buClr>
              <a:buSzPts val="2800"/>
              <a:buChar char="•"/>
            </a:pPr>
            <a:r>
              <a:rPr lang="en-US"/>
              <a:t>What were the consequences?</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9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Is Function Important?</a:t>
            </a:r>
            <a:endParaRPr/>
          </a:p>
        </p:txBody>
      </p:sp>
      <p:sp>
        <p:nvSpPr>
          <p:cNvPr id="733" name="Google Shape;733;p93"/>
          <p:cNvSpPr txBox="1">
            <a:spLocks noGrp="1"/>
          </p:cNvSpPr>
          <p:nvPr>
            <p:ph type="body" idx="1"/>
          </p:nvPr>
        </p:nvSpPr>
        <p:spPr>
          <a:xfrm>
            <a:off x="628650" y="4281055"/>
            <a:ext cx="7886700" cy="18959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2800"/>
              <a:buNone/>
            </a:pPr>
            <a:endParaRPr u="sng"/>
          </a:p>
          <a:p>
            <a:pPr marL="228600" lvl="0" indent="-50800" algn="l" rtl="0">
              <a:lnSpc>
                <a:spcPct val="90000"/>
              </a:lnSpc>
              <a:spcBef>
                <a:spcPts val="0"/>
              </a:spcBef>
              <a:spcAft>
                <a:spcPts val="0"/>
              </a:spcAft>
              <a:buClr>
                <a:srgbClr val="FF0000"/>
              </a:buClr>
              <a:buSzPts val="2800"/>
              <a:buNone/>
            </a:pPr>
            <a:endParaRPr u="sng"/>
          </a:p>
          <a:p>
            <a:pPr marL="0" lvl="0" indent="0" algn="ctr" rtl="0">
              <a:lnSpc>
                <a:spcPct val="90000"/>
              </a:lnSpc>
              <a:spcBef>
                <a:spcPts val="1000"/>
              </a:spcBef>
              <a:spcAft>
                <a:spcPts val="0"/>
              </a:spcAft>
              <a:buClr>
                <a:srgbClr val="FF0000"/>
              </a:buClr>
              <a:buSzPts val="2800"/>
              <a:buNone/>
            </a:pPr>
            <a:r>
              <a:rPr lang="en-US"/>
              <a:t>Let’s listen to what Dr. Terrance Scott (4:55 to 7:10) has to say about the importance of looking at function</a:t>
            </a:r>
            <a:endParaRPr/>
          </a:p>
        </p:txBody>
      </p:sp>
      <p:pic>
        <p:nvPicPr>
          <p:cNvPr id="734" name="Google Shape;734;p93" descr="Terry Scott, PhD">
            <a:hlinkClick r:id="rId3"/>
          </p:cNvPr>
          <p:cNvPicPr preferRelativeResize="0"/>
          <p:nvPr/>
        </p:nvPicPr>
        <p:blipFill rotWithShape="1">
          <a:blip r:embed="rId4">
            <a:alphaModFix/>
          </a:blip>
          <a:srcRect/>
          <a:stretch/>
        </p:blipFill>
        <p:spPr>
          <a:xfrm>
            <a:off x="2045854" y="1448044"/>
            <a:ext cx="5052291" cy="37892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4"/>
                                        </p:tgtEl>
                                        <p:attrNameLst>
                                          <p:attrName>style.visibility</p:attrName>
                                        </p:attrNameLst>
                                      </p:cBhvr>
                                      <p:to>
                                        <p:strVal val="visible"/>
                                      </p:to>
                                    </p:set>
                                    <p:animEffect transition="in" filter="fade">
                                      <p:cBhvr>
                                        <p:cTn id="7" dur="1"/>
                                        <p:tgtEl>
                                          <p:spTgt spid="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9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Function-Based Thinking in Practice</a:t>
            </a:r>
            <a:endParaRPr/>
          </a:p>
        </p:txBody>
      </p:sp>
      <p:sp>
        <p:nvSpPr>
          <p:cNvPr id="741" name="Google Shape;741;p9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9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Read the Scenario:</a:t>
            </a:r>
            <a:endParaRPr/>
          </a:p>
        </p:txBody>
      </p:sp>
      <p:sp>
        <p:nvSpPr>
          <p:cNvPr id="748" name="Google Shape;748;p9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SzPts val="2800"/>
              <a:buNone/>
            </a:pPr>
            <a:r>
              <a:rPr lang="en-US" i="1"/>
              <a:t>Bill often says he hates math. One morning he refused to open his math book or get out his notebook and just sat there. The teacher reminded him to get started. He said he hated math and folded his arms. The teacher approached him and said that he needed to get ready for math or he would have to do it during the break. He then pushed the math book on the floor and said he was not going to do any … (expletive) math. The teacher sent him to the office for noncompliance and disrespect</a:t>
            </a:r>
            <a:endParaRPr i="1"/>
          </a:p>
          <a:p>
            <a:pPr marL="0" lvl="0" indent="0" algn="l" rtl="0">
              <a:lnSpc>
                <a:spcPct val="80000"/>
              </a:lnSpc>
              <a:spcBef>
                <a:spcPts val="1000"/>
              </a:spcBef>
              <a:spcAft>
                <a:spcPts val="0"/>
              </a:spcAft>
              <a:buSzPts val="2800"/>
              <a:buNone/>
            </a:pP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9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Read the Scenario:</a:t>
            </a:r>
            <a:endParaRPr/>
          </a:p>
        </p:txBody>
      </p:sp>
      <p:sp>
        <p:nvSpPr>
          <p:cNvPr id="755" name="Google Shape;755;p9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rgbClr val="FF0000"/>
              </a:buClr>
              <a:buSzPts val="2800"/>
              <a:buNone/>
            </a:pPr>
            <a:r>
              <a:rPr lang="en-US" i="1"/>
              <a:t>Another student, Ann, was having a bad day. Before school, three girls had ignored Ann’s attempts to join in a conversation.  In the first period, she did not get out her materials and mumbled that she never got any help. The teacher came over to help her get ready to work. The teacher talked with her and asked her to get out her science book. Ann got out the book while the teacher was by her.  As soon as the teacher walked away, Ann slammed the book shut and shoved it back under her desk.  The teacher went back to her and Ann got out her book. </a:t>
            </a:r>
            <a:endParaRPr i="1"/>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9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Compare the 2 Scenarios:</a:t>
            </a:r>
            <a:endParaRPr/>
          </a:p>
        </p:txBody>
      </p:sp>
      <p:sp>
        <p:nvSpPr>
          <p:cNvPr id="762" name="Google Shape;762;p9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3600"/>
              <a:buChar char="•"/>
            </a:pPr>
            <a:r>
              <a:rPr lang="en-US" sz="3600"/>
              <a:t>What was the same about the two scenarios?</a:t>
            </a:r>
            <a:endParaRPr/>
          </a:p>
          <a:p>
            <a:pPr marL="228600" lvl="0" indent="0" algn="l" rtl="0">
              <a:lnSpc>
                <a:spcPct val="90000"/>
              </a:lnSpc>
              <a:spcBef>
                <a:spcPts val="1000"/>
              </a:spcBef>
              <a:spcAft>
                <a:spcPts val="0"/>
              </a:spcAft>
              <a:buClr>
                <a:srgbClr val="FF0000"/>
              </a:buClr>
              <a:buSzPts val="3600"/>
              <a:buNone/>
            </a:pPr>
            <a:endParaRPr sz="3600"/>
          </a:p>
          <a:p>
            <a:pPr marL="228600" lvl="0" indent="-228600" algn="l" rtl="0">
              <a:lnSpc>
                <a:spcPct val="90000"/>
              </a:lnSpc>
              <a:spcBef>
                <a:spcPts val="1000"/>
              </a:spcBef>
              <a:spcAft>
                <a:spcPts val="0"/>
              </a:spcAft>
              <a:buClr>
                <a:srgbClr val="FF0000"/>
              </a:buClr>
              <a:buSzPts val="3600"/>
              <a:buChar char="•"/>
            </a:pPr>
            <a:r>
              <a:rPr lang="en-US" sz="3600"/>
              <a:t>What was different about the two scenarios?</a:t>
            </a:r>
            <a:endParaRPr sz="360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9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Additional Practice</a:t>
            </a:r>
            <a:endParaRPr/>
          </a:p>
        </p:txBody>
      </p:sp>
      <p:sp>
        <p:nvSpPr>
          <p:cNvPr id="769" name="Google Shape;769;p9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3200"/>
              <a:buNone/>
            </a:pPr>
            <a:r>
              <a:rPr lang="en-US" sz="3200"/>
              <a:t>Read through the “ABC with Function” handout. Practice identifying the following for the given scenarios:</a:t>
            </a:r>
            <a:endParaRPr/>
          </a:p>
          <a:p>
            <a:pPr marL="685800" lvl="1" indent="-228600" algn="l" rtl="0">
              <a:lnSpc>
                <a:spcPct val="90000"/>
              </a:lnSpc>
              <a:spcBef>
                <a:spcPts val="500"/>
              </a:spcBef>
              <a:spcAft>
                <a:spcPts val="0"/>
              </a:spcAft>
              <a:buClr>
                <a:schemeClr val="dk1"/>
              </a:buClr>
              <a:buSzPts val="2800"/>
              <a:buChar char="•"/>
            </a:pPr>
            <a:r>
              <a:rPr lang="en-US" sz="2800"/>
              <a:t>antecedents </a:t>
            </a:r>
            <a:endParaRPr/>
          </a:p>
          <a:p>
            <a:pPr marL="685800" lvl="1" indent="-228600" algn="l" rtl="0">
              <a:lnSpc>
                <a:spcPct val="90000"/>
              </a:lnSpc>
              <a:spcBef>
                <a:spcPts val="500"/>
              </a:spcBef>
              <a:spcAft>
                <a:spcPts val="0"/>
              </a:spcAft>
              <a:buClr>
                <a:schemeClr val="dk1"/>
              </a:buClr>
              <a:buSzPts val="2800"/>
              <a:buChar char="•"/>
            </a:pPr>
            <a:r>
              <a:rPr lang="en-US" sz="2800"/>
              <a:t>behavior </a:t>
            </a:r>
            <a:endParaRPr/>
          </a:p>
          <a:p>
            <a:pPr marL="685800" lvl="1" indent="-228600" algn="l" rtl="0">
              <a:lnSpc>
                <a:spcPct val="90000"/>
              </a:lnSpc>
              <a:spcBef>
                <a:spcPts val="500"/>
              </a:spcBef>
              <a:spcAft>
                <a:spcPts val="0"/>
              </a:spcAft>
              <a:buClr>
                <a:schemeClr val="dk1"/>
              </a:buClr>
              <a:buSzPts val="2800"/>
              <a:buChar char="•"/>
            </a:pPr>
            <a:r>
              <a:rPr lang="en-US" sz="2800"/>
              <a:t>consequences </a:t>
            </a:r>
            <a:endParaRPr/>
          </a:p>
          <a:p>
            <a:pPr marL="685800" lvl="1" indent="-228600" algn="l" rtl="0">
              <a:lnSpc>
                <a:spcPct val="90000"/>
              </a:lnSpc>
              <a:spcBef>
                <a:spcPts val="500"/>
              </a:spcBef>
              <a:spcAft>
                <a:spcPts val="0"/>
              </a:spcAft>
              <a:buClr>
                <a:schemeClr val="dk1"/>
              </a:buClr>
              <a:buSzPts val="2800"/>
              <a:buChar char="•"/>
            </a:pPr>
            <a:r>
              <a:rPr lang="en-US" sz="2800"/>
              <a:t>If this is a ‘usual’ pattern, hypothesize the function</a:t>
            </a:r>
            <a:endParaRPr sz="280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9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Replacement Behaviors</a:t>
            </a:r>
            <a:endParaRPr/>
          </a:p>
        </p:txBody>
      </p:sp>
      <p:sp>
        <p:nvSpPr>
          <p:cNvPr id="776" name="Google Shape;776;p9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0000"/>
              </a:buClr>
              <a:buSzPts val="2800"/>
              <a:buChar char="•"/>
            </a:pPr>
            <a:r>
              <a:rPr lang="en-US"/>
              <a:t>Replacement behaviors must access the same consequence (function) as the problem behavior</a:t>
            </a:r>
            <a:endParaRPr/>
          </a:p>
          <a:p>
            <a:pPr marL="228600" lvl="0" indent="-228600" algn="l" rtl="0">
              <a:lnSpc>
                <a:spcPct val="90000"/>
              </a:lnSpc>
              <a:spcBef>
                <a:spcPts val="1000"/>
              </a:spcBef>
              <a:spcAft>
                <a:spcPts val="0"/>
              </a:spcAft>
              <a:buClr>
                <a:srgbClr val="FF0000"/>
              </a:buClr>
              <a:buSzPts val="2800"/>
              <a:buChar char="•"/>
            </a:pPr>
            <a:r>
              <a:rPr lang="en-US"/>
              <a:t>They must be explicitly taught and practiced</a:t>
            </a:r>
            <a:endParaRPr/>
          </a:p>
          <a:p>
            <a:pPr marL="228600" lvl="0" indent="-50800" algn="l" rtl="0">
              <a:lnSpc>
                <a:spcPct val="90000"/>
              </a:lnSpc>
              <a:spcBef>
                <a:spcPts val="1000"/>
              </a:spcBef>
              <a:spcAft>
                <a:spcPts val="0"/>
              </a:spcAft>
              <a:buClr>
                <a:srgbClr val="FF0000"/>
              </a:buClr>
              <a:buSzPts val="2800"/>
              <a:buNone/>
            </a:pPr>
            <a:endParaRPr/>
          </a:p>
          <a:p>
            <a:pPr marL="0" lvl="0" indent="0" algn="ctr" rtl="0">
              <a:lnSpc>
                <a:spcPct val="90000"/>
              </a:lnSpc>
              <a:spcBef>
                <a:spcPts val="1000"/>
              </a:spcBef>
              <a:spcAft>
                <a:spcPts val="0"/>
              </a:spcAft>
              <a:buSzPts val="2800"/>
              <a:buNone/>
            </a:pPr>
            <a:r>
              <a:rPr lang="en-US">
                <a:solidFill>
                  <a:srgbClr val="FF0000"/>
                </a:solidFill>
              </a:rPr>
              <a:t>What would replacement behaviors be for the child who tantrums?</a:t>
            </a:r>
            <a:endParaRPr>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17385</Words>
  <Application>Microsoft Office PowerPoint</Application>
  <PresentationFormat>On-screen Show (4:3)</PresentationFormat>
  <Paragraphs>1553</Paragraphs>
  <Slides>159</Slides>
  <Notes>159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159</vt:i4>
      </vt:variant>
    </vt:vector>
  </HeadingPairs>
  <TitlesOfParts>
    <vt:vector size="167" baseType="lpstr">
      <vt:lpstr>Times New Roman</vt:lpstr>
      <vt:lpstr>Calibri</vt:lpstr>
      <vt:lpstr>Libre Franklin</vt:lpstr>
      <vt:lpstr>Roboto</vt:lpstr>
      <vt:lpstr>Balthazar</vt:lpstr>
      <vt:lpstr>Arial</vt:lpstr>
      <vt:lpstr>Noto Sans Symbols</vt:lpstr>
      <vt:lpstr>Office Theme</vt:lpstr>
      <vt:lpstr>Foundations of Function-Based Thinking</vt:lpstr>
      <vt:lpstr>Facilitator Notes: Delete This Slide</vt:lpstr>
      <vt:lpstr>Foundations of Function-Based Thinking</vt:lpstr>
      <vt:lpstr>Working Agreements</vt:lpstr>
      <vt:lpstr>Attention Signal</vt:lpstr>
      <vt:lpstr>Introductions</vt:lpstr>
      <vt:lpstr>PLM Description</vt:lpstr>
      <vt:lpstr>PLM Outcomes</vt:lpstr>
      <vt:lpstr>Reflective Questions</vt:lpstr>
      <vt:lpstr>Teacher Leader Standards</vt:lpstr>
      <vt:lpstr>Lesson 1</vt:lpstr>
      <vt:lpstr>Session at a Glance</vt:lpstr>
      <vt:lpstr>Working Agreements</vt:lpstr>
      <vt:lpstr>Attention Signal</vt:lpstr>
      <vt:lpstr>Introductions</vt:lpstr>
      <vt:lpstr>Essential Questions</vt:lpstr>
      <vt:lpstr>Lesson Outcomes</vt:lpstr>
      <vt:lpstr>Importance of Science of Behavior</vt:lpstr>
      <vt:lpstr>Teacher Leader Standards</vt:lpstr>
      <vt:lpstr>Overview of Science of Behavior</vt:lpstr>
      <vt:lpstr>How do People Learn to Behave?</vt:lpstr>
      <vt:lpstr>Science of Behavior Key Concepts/Big Ideas</vt:lpstr>
      <vt:lpstr>Key Terms</vt:lpstr>
      <vt:lpstr>Unpacking Science of Behavior</vt:lpstr>
      <vt:lpstr>Learning</vt:lpstr>
      <vt:lpstr>PowerPoint Presentation</vt:lpstr>
      <vt:lpstr>The Science of Behavior</vt:lpstr>
      <vt:lpstr>The Science of Behavior</vt:lpstr>
      <vt:lpstr>The Science of Behavior</vt:lpstr>
      <vt:lpstr>Science of Behavior in Practice</vt:lpstr>
      <vt:lpstr>PowerPoint Presentation</vt:lpstr>
      <vt:lpstr>PowerPoint Presentation</vt:lpstr>
      <vt:lpstr>PowerPoint Presentation</vt:lpstr>
      <vt:lpstr>PowerPoint Presentation</vt:lpstr>
      <vt:lpstr>PowerPoint Presentation</vt:lpstr>
      <vt:lpstr>Additional Practice</vt:lpstr>
      <vt:lpstr>Science of Behavior in Action</vt:lpstr>
      <vt:lpstr>Application to Practice</vt:lpstr>
      <vt:lpstr>Science of Behavior Closing and Next Steps</vt:lpstr>
      <vt:lpstr>Closing and Next Steps</vt:lpstr>
      <vt:lpstr>References</vt:lpstr>
      <vt:lpstr>Lesson 2</vt:lpstr>
      <vt:lpstr>Session at a Glance</vt:lpstr>
      <vt:lpstr>Working Agreements</vt:lpstr>
      <vt:lpstr>Attention Signal</vt:lpstr>
      <vt:lpstr>Introductions</vt:lpstr>
      <vt:lpstr>Essential Questions</vt:lpstr>
      <vt:lpstr>Lesson Outcomes</vt:lpstr>
      <vt:lpstr>Importance of Human Motivation</vt:lpstr>
      <vt:lpstr>Importance of Human Motivation</vt:lpstr>
      <vt:lpstr>Teacher Leader Standards</vt:lpstr>
      <vt:lpstr>Overview of Human Motivation</vt:lpstr>
      <vt:lpstr>Key Terms</vt:lpstr>
      <vt:lpstr>Personal Reflection</vt:lpstr>
      <vt:lpstr>Activity</vt:lpstr>
      <vt:lpstr>Unpacking Human Motivation</vt:lpstr>
      <vt:lpstr>Common Beliefs</vt:lpstr>
      <vt:lpstr>Most human behavior relies on external motivation</vt:lpstr>
      <vt:lpstr>Human Motivation</vt:lpstr>
      <vt:lpstr>PowerPoint Presentation</vt:lpstr>
      <vt:lpstr>PowerPoint Presentation</vt:lpstr>
      <vt:lpstr>PowerPoint Presentation</vt:lpstr>
      <vt:lpstr>PowerPoint Presentation</vt:lpstr>
      <vt:lpstr>Amount of External Motivation Depends on:</vt:lpstr>
      <vt:lpstr>Self-Regulation Requires:</vt:lpstr>
      <vt:lpstr>Human Motivation in Practice</vt:lpstr>
      <vt:lpstr>Individual Reflection</vt:lpstr>
      <vt:lpstr>Small Group Share</vt:lpstr>
      <vt:lpstr>Small Group Problem-Solve</vt:lpstr>
      <vt:lpstr>Human Motivation in Action</vt:lpstr>
      <vt:lpstr>Personal Reflection</vt:lpstr>
      <vt:lpstr>Human Motivation Closing and Next Steps</vt:lpstr>
      <vt:lpstr>Closing and Next Steps</vt:lpstr>
      <vt:lpstr>References</vt:lpstr>
      <vt:lpstr>Function Based Thinking</vt:lpstr>
      <vt:lpstr>Session at a Glance</vt:lpstr>
      <vt:lpstr>Working Agreements</vt:lpstr>
      <vt:lpstr>Attention Signal</vt:lpstr>
      <vt:lpstr>Introductions</vt:lpstr>
      <vt:lpstr>Essential Questions</vt:lpstr>
      <vt:lpstr>Lesson Outcomes</vt:lpstr>
      <vt:lpstr>Importance of Function Based Thinking</vt:lpstr>
      <vt:lpstr>Teacher Leader Standards</vt:lpstr>
      <vt:lpstr>Overview of Function Based Thinking</vt:lpstr>
      <vt:lpstr>Key Concepts/Big Ideas</vt:lpstr>
      <vt:lpstr>Key Terms</vt:lpstr>
      <vt:lpstr>Activity</vt:lpstr>
      <vt:lpstr>Unpacking Function-Based Thinking</vt:lpstr>
      <vt:lpstr>PowerPoint Presentation</vt:lpstr>
      <vt:lpstr>Function of Behavior</vt:lpstr>
      <vt:lpstr>Consider this Example:</vt:lpstr>
      <vt:lpstr>Previous Tantrum Video</vt:lpstr>
      <vt:lpstr>Is Function Important?</vt:lpstr>
      <vt:lpstr>Function-Based Thinking in Practice</vt:lpstr>
      <vt:lpstr>Read the Scenario:</vt:lpstr>
      <vt:lpstr>Read the Scenario:</vt:lpstr>
      <vt:lpstr>Compare the 2 Scenarios:</vt:lpstr>
      <vt:lpstr>Additional Practice</vt:lpstr>
      <vt:lpstr>Replacement Behaviors</vt:lpstr>
      <vt:lpstr>Examine the Antecedent and Consequences</vt:lpstr>
      <vt:lpstr>Strategies</vt:lpstr>
      <vt:lpstr>Consequence Strategies</vt:lpstr>
      <vt:lpstr>Additional Practice</vt:lpstr>
      <vt:lpstr>Function Applied to a Group?</vt:lpstr>
      <vt:lpstr>Function-Based Thinking in Action</vt:lpstr>
      <vt:lpstr>Activity</vt:lpstr>
      <vt:lpstr>Function-Based Thinking Closing and Next Steps</vt:lpstr>
      <vt:lpstr>Summary</vt:lpstr>
      <vt:lpstr>Closing and Next Steps</vt:lpstr>
      <vt:lpstr>References</vt:lpstr>
      <vt:lpstr>De-Escalation of Unexpected Behavior</vt:lpstr>
      <vt:lpstr>Session at a Glance</vt:lpstr>
      <vt:lpstr>Working Agreements</vt:lpstr>
      <vt:lpstr>Attention Signal</vt:lpstr>
      <vt:lpstr>Introductions</vt:lpstr>
      <vt:lpstr>Essential Questions</vt:lpstr>
      <vt:lpstr>Lesson Outcomes</vt:lpstr>
      <vt:lpstr>Importance of De-escalation of Behavior:</vt:lpstr>
      <vt:lpstr>Teacher Leader Standards</vt:lpstr>
      <vt:lpstr>Overview of De-escalation of Behavior</vt:lpstr>
      <vt:lpstr>Key Concepts/Big Ideas</vt:lpstr>
      <vt:lpstr>Key Terms</vt:lpstr>
      <vt:lpstr>Activity</vt:lpstr>
      <vt:lpstr>Unpacking De-escalation of Behavior</vt:lpstr>
      <vt:lpstr>Acting Out Cycle</vt:lpstr>
      <vt:lpstr>Acting Out Cycle</vt:lpstr>
      <vt:lpstr>Acting Out Cycle Example</vt:lpstr>
      <vt:lpstr>Acting Out Cycle Example</vt:lpstr>
      <vt:lpstr>Interrupting the Cycle</vt:lpstr>
      <vt:lpstr>THREE KEY STRATEGIES</vt:lpstr>
      <vt:lpstr>Calm</vt:lpstr>
      <vt:lpstr>Adult Strategies at the Calm Stage</vt:lpstr>
      <vt:lpstr>Trigger</vt:lpstr>
      <vt:lpstr>Adult Strategies at the Trigger Phase</vt:lpstr>
      <vt:lpstr>Trigger Strategies</vt:lpstr>
      <vt:lpstr>Trigger Strategies</vt:lpstr>
      <vt:lpstr>Agitation</vt:lpstr>
      <vt:lpstr>Adult Strategies at Agitation Phase</vt:lpstr>
      <vt:lpstr>Agitation Strategies</vt:lpstr>
      <vt:lpstr>Agitation Strategies</vt:lpstr>
      <vt:lpstr>Acceleration</vt:lpstr>
      <vt:lpstr>Adult Strategies at the Acceleration Phase</vt:lpstr>
      <vt:lpstr>Acceleration Strategies</vt:lpstr>
      <vt:lpstr>Peak</vt:lpstr>
      <vt:lpstr>Adult Strategies at Peak Phase</vt:lpstr>
      <vt:lpstr>De-escalation</vt:lpstr>
      <vt:lpstr>Adult Strategies at De-escalation Phase</vt:lpstr>
      <vt:lpstr>Recovery</vt:lpstr>
      <vt:lpstr>Adult Strategies at Recovery Phase</vt:lpstr>
      <vt:lpstr>De-escalation of Behavior in Practice</vt:lpstr>
      <vt:lpstr>Activity</vt:lpstr>
      <vt:lpstr>Activity</vt:lpstr>
      <vt:lpstr>De-escalation of Behavior in Action</vt:lpstr>
      <vt:lpstr>Activity</vt:lpstr>
      <vt:lpstr>De-escalation of Behavior Closing and Next Steps</vt:lpstr>
      <vt:lpstr>De-escalation  Summary</vt:lpstr>
      <vt:lpstr>Closing and Next Steps</vt:lpstr>
      <vt:lpstr>References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Function-Based Thinking</dc:title>
  <dc:creator>Danielle Starkey</dc:creator>
  <cp:lastModifiedBy>cherylawrinkle@gmail.com</cp:lastModifiedBy>
  <cp:revision>1</cp:revision>
  <dcterms:created xsi:type="dcterms:W3CDTF">2020-04-07T02:31:16Z</dcterms:created>
  <dcterms:modified xsi:type="dcterms:W3CDTF">2022-03-07T15:22:52Z</dcterms:modified>
</cp:coreProperties>
</file>